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341" r:id="rId2"/>
    <p:sldId id="498" r:id="rId3"/>
    <p:sldId id="501" r:id="rId4"/>
    <p:sldId id="528" r:id="rId5"/>
    <p:sldId id="502" r:id="rId6"/>
    <p:sldId id="504" r:id="rId7"/>
    <p:sldId id="529" r:id="rId8"/>
    <p:sldId id="497" r:id="rId9"/>
    <p:sldId id="499" r:id="rId10"/>
    <p:sldId id="500" r:id="rId11"/>
    <p:sldId id="505" r:id="rId12"/>
    <p:sldId id="506" r:id="rId13"/>
    <p:sldId id="507" r:id="rId14"/>
    <p:sldId id="508" r:id="rId15"/>
    <p:sldId id="509" r:id="rId16"/>
    <p:sldId id="510" r:id="rId17"/>
    <p:sldId id="512" r:id="rId18"/>
    <p:sldId id="513" r:id="rId19"/>
    <p:sldId id="514" r:id="rId20"/>
    <p:sldId id="515" r:id="rId21"/>
    <p:sldId id="516" r:id="rId22"/>
    <p:sldId id="531" r:id="rId23"/>
    <p:sldId id="530" r:id="rId24"/>
    <p:sldId id="517" r:id="rId25"/>
    <p:sldId id="524" r:id="rId26"/>
    <p:sldId id="518" r:id="rId27"/>
    <p:sldId id="525" r:id="rId28"/>
    <p:sldId id="526" r:id="rId29"/>
    <p:sldId id="532" r:id="rId30"/>
    <p:sldId id="533" r:id="rId3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04D"/>
    <a:srgbClr val="AE2C2C"/>
    <a:srgbClr val="CC9900"/>
    <a:srgbClr val="084C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9" autoAdjust="0"/>
    <p:restoredTop sz="63108" autoAdjust="0"/>
  </p:normalViewPr>
  <p:slideViewPr>
    <p:cSldViewPr snapToGrid="0">
      <p:cViewPr>
        <p:scale>
          <a:sx n="70" d="100"/>
          <a:sy n="70" d="100"/>
        </p:scale>
        <p:origin x="-1836" y="-174"/>
      </p:cViewPr>
      <p:guideLst>
        <p:guide orient="horz" pos="2160"/>
        <p:guide pos="2880"/>
      </p:guideLst>
    </p:cSldViewPr>
  </p:slideViewPr>
  <p:notesTextViewPr>
    <p:cViewPr>
      <p:scale>
        <a:sx n="100" d="100"/>
        <a:sy n="100" d="100"/>
      </p:scale>
      <p:origin x="0" y="0"/>
    </p:cViewPr>
  </p:notesTextViewPr>
  <p:sorterViewPr>
    <p:cViewPr>
      <p:scale>
        <a:sx n="88" d="100"/>
        <a:sy n="88"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ea typeface="ＭＳ Ｐゴシック" pitchFamily="8" charset="-128"/>
              </a:defRPr>
            </a:lvl1pPr>
          </a:lstStyle>
          <a:p>
            <a:pPr>
              <a:defRPr/>
            </a:pPr>
            <a:endParaRPr lang="en-US" dirty="0"/>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a:defRPr sz="1300">
                <a:ea typeface="ＭＳ Ｐゴシック" pitchFamily="8" charset="-128"/>
              </a:defRPr>
            </a:lvl1pPr>
          </a:lstStyle>
          <a:p>
            <a:pPr>
              <a:defRPr/>
            </a:pPr>
            <a:fld id="{79D22124-2DBC-4C97-9EFF-9E9BD4810A90}" type="datetimeFigureOut">
              <a:rPr lang="en-US"/>
              <a:pPr>
                <a:defRPr/>
              </a:pPr>
              <a:t>4/19/2011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a:defRPr sz="1300">
                <a:ea typeface="ＭＳ Ｐゴシック" pitchFamily="8" charset="-128"/>
              </a:defRPr>
            </a:lvl1pPr>
          </a:lstStyle>
          <a:p>
            <a:pPr>
              <a:defRPr/>
            </a:pPr>
            <a:endParaRPr lang="en-US" dirty="0"/>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a:defRPr sz="1300">
                <a:ea typeface="ＭＳ Ｐゴシック" pitchFamily="8" charset="-128"/>
              </a:defRPr>
            </a:lvl1pPr>
          </a:lstStyle>
          <a:p>
            <a:pPr>
              <a:defRPr/>
            </a:pPr>
            <a:fld id="{E47641A6-398B-4563-84E1-EF42275D9804}" type="slidenum">
              <a:rPr lang="en-US"/>
              <a:pPr>
                <a:defRPr/>
              </a:pPr>
              <a:t>‹#›</a:t>
            </a:fld>
            <a:endParaRPr lang="en-US" dirty="0"/>
          </a:p>
        </p:txBody>
      </p:sp>
    </p:spTree>
    <p:extLst>
      <p:ext uri="{BB962C8B-B14F-4D97-AF65-F5344CB8AC3E}">
        <p14:creationId xmlns:p14="http://schemas.microsoft.com/office/powerpoint/2010/main" val="22971034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lessig.org/content/standard/0,1902,4165,00.html"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nist.gov/nstic"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a:t>
            </a:fld>
            <a:endParaRPr lang="en-US" dirty="0"/>
          </a:p>
        </p:txBody>
      </p:sp>
    </p:spTree>
    <p:extLst>
      <p:ext uri="{BB962C8B-B14F-4D97-AF65-F5344CB8AC3E}">
        <p14:creationId xmlns:p14="http://schemas.microsoft.com/office/powerpoint/2010/main" val="2963980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Figure 9: Ideal Federated Identity Transaction (Identity Market Diagram)</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i="0" kern="1200" dirty="0" smtClean="0">
                <a:solidFill>
                  <a:schemeClr val="tx1"/>
                </a:solidFill>
                <a:effectLst/>
                <a:latin typeface="+mn-lt"/>
                <a:ea typeface="+mn-ea"/>
                <a:cs typeface="+mn-cs"/>
              </a:rPr>
              <a:t>Figure 9</a:t>
            </a:r>
            <a:r>
              <a:rPr lang="en-US" sz="1200" kern="1200" dirty="0" smtClean="0">
                <a:solidFill>
                  <a:schemeClr val="tx1"/>
                </a:solidFill>
                <a:effectLst/>
                <a:latin typeface="+mn-lt"/>
                <a:ea typeface="+mn-ea"/>
                <a:cs typeface="+mn-cs"/>
              </a:rPr>
              <a:t> analyzes the same transaction as </a:t>
            </a:r>
            <a:r>
              <a:rPr lang="en-US" sz="1200" b="1" i="0" kern="1200" dirty="0" smtClean="0">
                <a:solidFill>
                  <a:schemeClr val="tx1"/>
                </a:solidFill>
                <a:effectLst/>
                <a:latin typeface="+mn-lt"/>
                <a:ea typeface="+mn-ea"/>
                <a:cs typeface="+mn-cs"/>
              </a:rPr>
              <a:t>Figure 8</a:t>
            </a:r>
            <a:r>
              <a:rPr lang="en-US" sz="1200" kern="1200" dirty="0" smtClean="0">
                <a:solidFill>
                  <a:schemeClr val="tx1"/>
                </a:solidFill>
                <a:effectLst/>
                <a:latin typeface="+mn-lt"/>
                <a:ea typeface="+mn-ea"/>
                <a:cs typeface="+mn-cs"/>
              </a:rPr>
              <a:t>, in terms of the exchange of data and money among the Identity Ecosystem Market participants. In this Identity Ecosystem Market diagram of an Ideal Federated Identity Transaction, the exchange of data and money would proceed as follows:</a:t>
            </a:r>
          </a:p>
          <a:p>
            <a:pPr lvl="0"/>
            <a:r>
              <a:rPr lang="en-US" sz="1200" kern="1200" dirty="0" smtClean="0">
                <a:solidFill>
                  <a:schemeClr val="tx1"/>
                </a:solidFill>
                <a:effectLst/>
                <a:latin typeface="+mn-lt"/>
                <a:ea typeface="+mn-ea"/>
                <a:cs typeface="+mn-cs"/>
              </a:rPr>
              <a:t>1. The User gives the Identity Provider a limited amount of personal information, and money or other value for the </a:t>
            </a:r>
            <a:r>
              <a:rPr lang="en-US" sz="1200" kern="1200" dirty="0" err="1" smtClean="0">
                <a:solidFill>
                  <a:schemeClr val="tx1"/>
                </a:solidFill>
                <a:effectLst/>
                <a:latin typeface="+mn-lt"/>
                <a:ea typeface="+mn-ea"/>
                <a:cs typeface="+mn-cs"/>
              </a:rPr>
              <a:t>IdP’s</a:t>
            </a:r>
            <a:r>
              <a:rPr lang="en-US" sz="1200" kern="1200" dirty="0" smtClean="0">
                <a:solidFill>
                  <a:schemeClr val="tx1"/>
                </a:solidFill>
                <a:effectLst/>
                <a:latin typeface="+mn-lt"/>
                <a:ea typeface="+mn-ea"/>
                <a:cs typeface="+mn-cs"/>
              </a:rPr>
              <a:t> service, then dictates the terms of the Data Usage Policy, which the IdP accepts.</a:t>
            </a:r>
          </a:p>
          <a:p>
            <a:pPr lvl="0"/>
            <a:r>
              <a:rPr lang="en-US" sz="1200" kern="1200" dirty="0" smtClean="0">
                <a:solidFill>
                  <a:schemeClr val="tx1"/>
                </a:solidFill>
                <a:effectLst/>
                <a:latin typeface="+mn-lt"/>
                <a:ea typeface="+mn-ea"/>
                <a:cs typeface="+mn-cs"/>
              </a:rPr>
              <a:t>2. Attribute Providers may provide additional attributes to the IdP in exchange for money or value.</a:t>
            </a:r>
          </a:p>
          <a:p>
            <a:pPr lvl="0"/>
            <a:r>
              <a:rPr lang="en-US" sz="1200" kern="1200" dirty="0" smtClean="0">
                <a:solidFill>
                  <a:schemeClr val="tx1"/>
                </a:solidFill>
                <a:effectLst/>
                <a:latin typeface="+mn-lt"/>
                <a:ea typeface="+mn-ea"/>
                <a:cs typeface="+mn-cs"/>
              </a:rPr>
              <a:t>3. The User gives the Relying Party a limited amount of personal information in the form of a Claim. The User may also pay the Relying Party money for the benefit.</a:t>
            </a:r>
          </a:p>
          <a:p>
            <a:pPr lvl="0"/>
            <a:r>
              <a:rPr lang="en-US" sz="1200" kern="1200" dirty="0" smtClean="0">
                <a:solidFill>
                  <a:schemeClr val="tx1"/>
                </a:solidFill>
                <a:effectLst/>
                <a:latin typeface="+mn-lt"/>
                <a:ea typeface="+mn-ea"/>
                <a:cs typeface="+mn-cs"/>
              </a:rPr>
              <a:t>4. Instead of providing personal information to the Relying Party, the Identity Provider certifies that the User’s Claim is true.</a:t>
            </a:r>
          </a:p>
          <a:p>
            <a:pPr lvl="0"/>
            <a:r>
              <a:rPr lang="en-US" sz="1200" kern="1200" dirty="0" smtClean="0">
                <a:solidFill>
                  <a:schemeClr val="tx1"/>
                </a:solidFill>
                <a:effectLst/>
                <a:latin typeface="+mn-lt"/>
                <a:ea typeface="+mn-ea"/>
                <a:cs typeface="+mn-cs"/>
              </a:rPr>
              <a:t>5.</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Identity Provider may have limited or no knowledge about the transaction between the User and Relying Party, depending upon the technology used.</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implementation of NSTIC creates a better privacy outcome than the current trajectory of privacy practices in the United States.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16</a:t>
            </a:fld>
            <a:endParaRPr lang="en-US" dirty="0"/>
          </a:p>
        </p:txBody>
      </p:sp>
    </p:spTree>
    <p:extLst>
      <p:ext uri="{BB962C8B-B14F-4D97-AF65-F5344CB8AC3E}">
        <p14:creationId xmlns:p14="http://schemas.microsoft.com/office/powerpoint/2010/main" val="1984623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Figure 10: Realistic NSTIC Data Transaction (Identity Market Diagram)</a:t>
            </a:r>
          </a:p>
          <a:p>
            <a:r>
              <a:rPr lang="en-US" dirty="0" smtClean="0"/>
              <a:t> </a:t>
            </a:r>
          </a:p>
          <a:p>
            <a:r>
              <a:rPr lang="en-US" dirty="0" smtClean="0"/>
              <a:t>Even though the following scenario sharply conflicts with the aspirations of NSTIC, without proper policy restrictions, a likely Identity Ecosystem Marketplace transaction would proceed much like a transaction today, but with more opportunities to buy and sell data:</a:t>
            </a:r>
          </a:p>
          <a:p>
            <a:r>
              <a:rPr lang="en-US" dirty="0" smtClean="0"/>
              <a:t>1.	As a condition of service, the IdP dictates the Data Usage Policy to the User, which the Identity Provider to maximize the economic value of the User’s personal information.</a:t>
            </a:r>
          </a:p>
          <a:p>
            <a:r>
              <a:rPr lang="en-US" dirty="0" smtClean="0"/>
              <a:t>2.	In exchange for services, the User accepts the Data Usage Policy and provides the IdP with money or other value for the </a:t>
            </a:r>
            <a:r>
              <a:rPr lang="en-US" dirty="0" err="1" smtClean="0"/>
              <a:t>IdP’s</a:t>
            </a:r>
            <a:r>
              <a:rPr lang="en-US" dirty="0" smtClean="0"/>
              <a:t> service, along with personal information</a:t>
            </a:r>
          </a:p>
          <a:p>
            <a:r>
              <a:rPr lang="en-US" dirty="0" smtClean="0"/>
              <a:t>3.	Attribute Providers may provide additional Attributes to the IdP in exchange for money or value.</a:t>
            </a:r>
          </a:p>
          <a:p>
            <a:r>
              <a:rPr lang="en-US" dirty="0" smtClean="0"/>
              <a:t>4.	In exchange for a benefit, the User gives the Relying Party a limited amount of personal information in the form of a Claim. The User may also pay the Relying Party for the benefit.</a:t>
            </a:r>
          </a:p>
          <a:p>
            <a:r>
              <a:rPr lang="en-US" dirty="0" smtClean="0"/>
              <a:t>5.	In order to maintain a needed source of income, the Relying Party may purchase additional User Attributes from Attribute Providers, which it may then enrich with Transaction Information and sell to Third Parties (see #10). Relying Parties may purchase additional information from Attribute Providers, even in an ideal implementation of an NSTIC Federated Identity System. Relying Parties may use this information for financial gain, or sharing may be practically necessary for highly variable Attributes which cannot be reliably stored with the IdP (e.g., GPS location data).</a:t>
            </a:r>
          </a:p>
          <a:p>
            <a:r>
              <a:rPr lang="en-US" dirty="0" smtClean="0"/>
              <a:t>6.	The Relying Party requests the IdP to confirm the User’s Identity, and the IdP verifies the identity and provides additional User personal information to the Relying Party as permitted by the Data Usage Policy. This transaction might be facilitated by trading Transaction Information for User Attributes (see #7), or the Relying Party and Identity Provider may be owned by the same Parent Company (see #9 and #11); or the Relying Party and IdP may have some other affiliate agreement.</a:t>
            </a:r>
          </a:p>
          <a:p>
            <a:r>
              <a:rPr lang="en-US" dirty="0" smtClean="0"/>
              <a:t>7.	The Relying Party shares Transaction Information with the IdP, and may share money or other value.</a:t>
            </a:r>
          </a:p>
          <a:p>
            <a:r>
              <a:rPr lang="en-US" dirty="0" smtClean="0"/>
              <a:t> </a:t>
            </a:r>
          </a:p>
          <a:p>
            <a:r>
              <a:rPr lang="en-US" dirty="0" smtClean="0"/>
              <a:t>8.	In accordance with the Data Usage Policy, the IdP can enrich the User Attributes with Transaction Information which it may sell to Third Parties.</a:t>
            </a:r>
          </a:p>
          <a:p>
            <a:r>
              <a:rPr lang="en-US" dirty="0" smtClean="0"/>
              <a:t>9.	The IdP shares all User Attributes and Transaction Information with its Parent Companies and Affiliates.</a:t>
            </a:r>
          </a:p>
          <a:p>
            <a:r>
              <a:rPr lang="en-US" dirty="0" smtClean="0"/>
              <a:t>10.	The Relying Party may share all User Attributes and Transaction Information with Third Parties.</a:t>
            </a:r>
          </a:p>
          <a:p>
            <a:r>
              <a:rPr lang="en-US" dirty="0" smtClean="0"/>
              <a:t>11.	The Relying Party shares all User Attributes and Transaction Information with its Parent Companies and affiliates.</a:t>
            </a:r>
          </a:p>
          <a:p>
            <a:r>
              <a:rPr lang="en-US" dirty="0" smtClean="0"/>
              <a:t>Because Identity information is traded more widely, this implementation of NSTIC creates a worse privacy outcome than the status quo represented by Figures 6 and 7.</a:t>
            </a: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17</a:t>
            </a:fld>
            <a:endParaRPr lang="en-US" dirty="0"/>
          </a:p>
        </p:txBody>
      </p:sp>
    </p:spTree>
    <p:extLst>
      <p:ext uri="{BB962C8B-B14F-4D97-AF65-F5344CB8AC3E}">
        <p14:creationId xmlns:p14="http://schemas.microsoft.com/office/powerpoint/2010/main" val="2164672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three great forces will shape the future of identity and privacy: Market forces, Policy forces, and Technology.  For purposes of this report, “Market” forces are defined broadly and include all social, economic, behavioral and other forces which drive the actions of individuals and organizations. “Policy” is similarly broad, and includes formal law, regulation, and government intervention generally.</a:t>
            </a:r>
          </a:p>
          <a:p>
            <a:r>
              <a:rPr lang="en-US" sz="1200" kern="1200" dirty="0" smtClean="0">
                <a:solidFill>
                  <a:schemeClr val="tx1"/>
                </a:solidFill>
                <a:effectLst/>
                <a:latin typeface="+mn-lt"/>
                <a:ea typeface="+mn-ea"/>
                <a:cs typeface="+mn-cs"/>
              </a:rPr>
              <a:t>We will analogize Market and Policy forces to two train engines, and analogize technology to the train track on which the engines run.  While the engines may pull together or apart from one another, the technology enables and places limits on these two great forces as they awkwardly interact, as illustrated in </a:t>
            </a:r>
            <a:r>
              <a:rPr lang="en-US" sz="1200" b="1" i="0" kern="1200" dirty="0" smtClean="0">
                <a:solidFill>
                  <a:schemeClr val="tx1"/>
                </a:solidFill>
                <a:effectLst/>
                <a:latin typeface="+mn-lt"/>
                <a:ea typeface="+mn-ea"/>
                <a:cs typeface="+mn-cs"/>
              </a:rPr>
              <a:t>Figure 11</a:t>
            </a:r>
            <a:r>
              <a:rPr lang="en-US" sz="1200" kern="1200" dirty="0" smtClean="0">
                <a:solidFill>
                  <a:schemeClr val="tx1"/>
                </a:solidFill>
                <a:effectLst/>
                <a:latin typeface="+mn-lt"/>
                <a:ea typeface="+mn-ea"/>
                <a:cs typeface="+mn-cs"/>
              </a:rPr>
              <a:t>.</a:t>
            </a:r>
          </a:p>
          <a:p>
            <a:r>
              <a:rPr lang="en-US" sz="1200" b="1" u="sng" kern="1200" dirty="0" smtClean="0">
                <a:solidFill>
                  <a:schemeClr val="tx1"/>
                </a:solidFill>
                <a:effectLst/>
                <a:latin typeface="+mn-lt"/>
                <a:ea typeface="+mn-ea"/>
                <a:cs typeface="+mn-cs"/>
              </a:rPr>
              <a:t>Technology Enables Policy and Markets to Achieve Goals</a:t>
            </a:r>
            <a:endParaRPr lang="en-US"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this analogy, technology is no passive participant. After all, the engines of Market and Policy are bound to the paths technology chooses to take it. Without the enabling technology, Google’s business plan would have failed in 1950. Similarly, wiretap laws would have had no meaning without Alexander Graham Bell’s invention, the telephone.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Lawrence </a:t>
            </a:r>
            <a:r>
              <a:rPr lang="en-US" sz="1200" kern="1200" dirty="0" err="1" smtClean="0">
                <a:solidFill>
                  <a:schemeClr val="tx1"/>
                </a:solidFill>
                <a:effectLst/>
                <a:latin typeface="+mn-lt"/>
                <a:ea typeface="+mn-ea"/>
                <a:cs typeface="+mn-cs"/>
              </a:rPr>
              <a:t>Lessig</a:t>
            </a:r>
            <a:r>
              <a:rPr lang="en-US" sz="1200" kern="1200" dirty="0" smtClean="0">
                <a:solidFill>
                  <a:schemeClr val="tx1"/>
                </a:solidFill>
                <a:effectLst/>
                <a:latin typeface="+mn-lt"/>
                <a:ea typeface="+mn-ea"/>
                <a:cs typeface="+mn-cs"/>
              </a:rPr>
              <a:t> expressed a similar idea in his famous essay, </a:t>
            </a:r>
            <a:r>
              <a:rPr lang="en-US" sz="1200" i="1" kern="1200" dirty="0" smtClean="0">
                <a:solidFill>
                  <a:schemeClr val="tx1"/>
                </a:solidFill>
                <a:effectLst/>
                <a:latin typeface="+mn-lt"/>
                <a:ea typeface="+mn-ea"/>
                <a:cs typeface="+mn-cs"/>
              </a:rPr>
              <a:t>The Code Is the Law</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“The single most significant change in the politics of cyberspace is the coming of age of this simple idea: The code is law. The architectures of cyberspace are as important as the law in defining and defeating the liberties of the Net. Activists concerned with defending liberty, privacy or access must watch the code coming from the [Silicon] Valley - call it West Coast Code - as much as the code coming from Congress - call it East Coast Code…. Let them [each] publish their regulations, so the regulated can choose.”</a:t>
            </a:r>
            <a:r>
              <a:rPr lang="en-US" sz="1200" kern="1200" baseline="30000" dirty="0" smtClean="0">
                <a:solidFill>
                  <a:schemeClr val="tx1"/>
                </a:solidFill>
                <a:effectLst/>
                <a:latin typeface="+mn-lt"/>
                <a:ea typeface="+mn-ea"/>
                <a:cs typeface="+mn-cs"/>
              </a:rPr>
              <a:t> </a:t>
            </a:r>
          </a:p>
          <a:p>
            <a:r>
              <a:rPr lang="en-US" sz="1200" i="1" kern="1200" dirty="0" smtClean="0">
                <a:solidFill>
                  <a:schemeClr val="tx1"/>
                </a:solidFill>
                <a:effectLst/>
                <a:latin typeface="+mn-lt"/>
                <a:ea typeface="+mn-ea"/>
                <a:cs typeface="+mn-cs"/>
              </a:rPr>
              <a:t>The Code Is the Law</a:t>
            </a:r>
            <a:r>
              <a:rPr lang="en-US" sz="1200" kern="1200" dirty="0" smtClean="0">
                <a:solidFill>
                  <a:schemeClr val="tx1"/>
                </a:solidFill>
                <a:effectLst/>
                <a:latin typeface="+mn-lt"/>
                <a:ea typeface="+mn-ea"/>
                <a:cs typeface="+mn-cs"/>
              </a:rPr>
              <a:t>, April 9, 1999. </a:t>
            </a:r>
            <a:r>
              <a:rPr lang="en-US" sz="1200" u="sng" kern="1200" dirty="0" smtClean="0">
                <a:solidFill>
                  <a:schemeClr val="tx1"/>
                </a:solidFill>
                <a:effectLst/>
                <a:latin typeface="+mn-lt"/>
                <a:ea typeface="+mn-ea"/>
                <a:cs typeface="+mn-cs"/>
                <a:hlinkClick r:id="rId3"/>
              </a:rPr>
              <a:t>http://www.lessig.org/content/standard/0,1902,4165,00.html</a:t>
            </a:r>
            <a:r>
              <a:rPr lang="en-US" sz="1200" kern="1200" dirty="0" smtClean="0">
                <a:solidFill>
                  <a:schemeClr val="tx1"/>
                </a:solidFill>
                <a:effectLst/>
                <a:latin typeface="+mn-lt"/>
                <a:ea typeface="+mn-ea"/>
                <a:cs typeface="+mn-cs"/>
              </a:rPr>
              <a:t> (Accessed March 28, 2011).</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18</a:t>
            </a:fld>
            <a:endParaRPr lang="en-US" dirty="0"/>
          </a:p>
        </p:txBody>
      </p:sp>
    </p:spTree>
    <p:extLst>
      <p:ext uri="{BB962C8B-B14F-4D97-AF65-F5344CB8AC3E}">
        <p14:creationId xmlns:p14="http://schemas.microsoft.com/office/powerpoint/2010/main" val="1567652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Ideal Interactions Among Technology, Policy, and Market Forces</a:t>
            </a:r>
          </a:p>
          <a:p>
            <a:r>
              <a:rPr lang="en-US" sz="1200" kern="1200" dirty="0" smtClean="0">
                <a:solidFill>
                  <a:schemeClr val="tx1"/>
                </a:solidFill>
                <a:effectLst/>
                <a:latin typeface="+mn-lt"/>
                <a:ea typeface="+mn-ea"/>
                <a:cs typeface="+mn-cs"/>
              </a:rPr>
              <a:t>While Technology may enable and set bounds to Policy and Market forces, technology cannot mandate the direction these forces will go.  A hammer cannot determine whether it is used for construction or demolition. Automobiles cannot avoid injuring a pedestrian in the hands of a negligent driver. A light bulb cannot turn itself on or off. Technology can no more create market forces, nor unilaterally solve policy problems than a track can force a train to travel forward or backward.</a:t>
            </a:r>
          </a:p>
          <a:p>
            <a:r>
              <a:rPr lang="en-US" sz="1200" kern="1200" dirty="0" smtClean="0">
                <a:solidFill>
                  <a:schemeClr val="tx1"/>
                </a:solidFill>
                <a:effectLst/>
                <a:latin typeface="+mn-lt"/>
                <a:ea typeface="+mn-ea"/>
                <a:cs typeface="+mn-cs"/>
              </a:rPr>
              <a:t>Ideally, technology, policy, and market forces will work together to reach a point of maximum benefit.  Maximum benefit may not mean “no harm,” and of course, defining “maximum benefit” is an ongoing subject of debate among economists, philosophers, and politicians to name a few.</a:t>
            </a:r>
          </a:p>
          <a:p>
            <a:r>
              <a:rPr lang="en-US" sz="1200" kern="1200" dirty="0" smtClean="0">
                <a:solidFill>
                  <a:schemeClr val="tx1"/>
                </a:solidFill>
                <a:effectLst/>
                <a:latin typeface="+mn-lt"/>
                <a:ea typeface="+mn-ea"/>
                <a:cs typeface="+mn-cs"/>
              </a:rPr>
              <a:t>Notwithstanding the rhetorical difficulties posed by the term “maximum benefit,” </a:t>
            </a:r>
            <a:r>
              <a:rPr lang="en-US" sz="1200" b="1" i="0" kern="1200" dirty="0" smtClean="0">
                <a:solidFill>
                  <a:schemeClr val="tx1"/>
                </a:solidFill>
                <a:effectLst/>
                <a:latin typeface="+mn-lt"/>
                <a:ea typeface="+mn-ea"/>
                <a:cs typeface="+mn-cs"/>
              </a:rPr>
              <a:t>Figure 12</a:t>
            </a:r>
            <a:r>
              <a:rPr lang="en-US" sz="1200" kern="1200" dirty="0" smtClean="0">
                <a:solidFill>
                  <a:schemeClr val="tx1"/>
                </a:solidFill>
                <a:effectLst/>
                <a:latin typeface="+mn-lt"/>
                <a:ea typeface="+mn-ea"/>
                <a:cs typeface="+mn-cs"/>
              </a:rPr>
              <a:t> illustrates two Ideal interactions among Technology, Policy, and Market forces.  If the maximum benefit requires effort in a single direction, then the Market and Policy should work together in the same direction to reach the maximum benefit.  In contrast, if the maximum benefit requires balancing two or more ideals, then Policy and Market forces should exert some degree of tension on one another to achieve the proper balance of interests.</a:t>
            </a:r>
          </a:p>
          <a:p>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19</a:t>
            </a:fld>
            <a:endParaRPr lang="en-US" dirty="0"/>
          </a:p>
        </p:txBody>
      </p:sp>
    </p:spTree>
    <p:extLst>
      <p:ext uri="{BB962C8B-B14F-4D97-AF65-F5344CB8AC3E}">
        <p14:creationId xmlns:p14="http://schemas.microsoft.com/office/powerpoint/2010/main" val="343095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The opposite of an ideal interaction among Technology, Policy, and Market forces is the instance where Policy and Market forces work together, counteractive to the maximum benefit, as illustrated in </a:t>
            </a:r>
            <a:r>
              <a:rPr lang="en-US" sz="1200" b="1" i="0" kern="1200" dirty="0" smtClean="0">
                <a:solidFill>
                  <a:schemeClr val="tx1"/>
                </a:solidFill>
                <a:effectLst/>
                <a:latin typeface="+mn-lt"/>
                <a:ea typeface="+mn-ea"/>
                <a:cs typeface="+mn-cs"/>
              </a:rPr>
              <a:t>Figure 13</a:t>
            </a:r>
            <a:r>
              <a:rPr lang="en-US" sz="12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20</a:t>
            </a:fld>
            <a:endParaRPr lang="en-US" dirty="0"/>
          </a:p>
        </p:txBody>
      </p:sp>
    </p:spTree>
    <p:extLst>
      <p:ext uri="{BB962C8B-B14F-4D97-AF65-F5344CB8AC3E}">
        <p14:creationId xmlns:p14="http://schemas.microsoft.com/office/powerpoint/2010/main" val="2116794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kern="1200" dirty="0" smtClean="0">
                <a:solidFill>
                  <a:schemeClr val="tx1"/>
                </a:solidFill>
                <a:effectLst/>
                <a:latin typeface="+mn-lt"/>
                <a:ea typeface="+mn-ea"/>
                <a:cs typeface="+mn-cs"/>
              </a:rPr>
              <a:t>NSTIC Technology Enables Identity Sharing or Hoarding</a:t>
            </a:r>
          </a:p>
          <a:p>
            <a:r>
              <a:rPr lang="en-US" sz="1200" kern="1200" dirty="0" smtClean="0">
                <a:solidFill>
                  <a:schemeClr val="tx1"/>
                </a:solidFill>
                <a:effectLst/>
                <a:latin typeface="+mn-lt"/>
                <a:ea typeface="+mn-ea"/>
                <a:cs typeface="+mn-cs"/>
              </a:rPr>
              <a:t>NSTIC is a policy, not a technology. From an Identity Marketplace perspective, federated identity technology can be implemented to </a:t>
            </a:r>
            <a:r>
              <a:rPr lang="en-US" sz="1200" i="1" kern="1200" dirty="0" smtClean="0">
                <a:solidFill>
                  <a:schemeClr val="tx1"/>
                </a:solidFill>
                <a:effectLst/>
                <a:latin typeface="+mn-lt"/>
                <a:ea typeface="+mn-ea"/>
                <a:cs typeface="+mn-cs"/>
              </a:rPr>
              <a:t>share </a:t>
            </a:r>
            <a:r>
              <a:rPr lang="en-US" sz="1200" kern="1200" dirty="0" smtClean="0">
                <a:solidFill>
                  <a:schemeClr val="tx1"/>
                </a:solidFill>
                <a:effectLst/>
                <a:latin typeface="+mn-lt"/>
                <a:ea typeface="+mn-ea"/>
                <a:cs typeface="+mn-cs"/>
              </a:rPr>
              <a:t>or</a:t>
            </a:r>
            <a:r>
              <a:rPr lang="en-US" sz="1200" i="1" kern="1200" dirty="0" smtClean="0">
                <a:solidFill>
                  <a:schemeClr val="tx1"/>
                </a:solidFill>
                <a:effectLst/>
                <a:latin typeface="+mn-lt"/>
                <a:ea typeface="+mn-ea"/>
                <a:cs typeface="+mn-cs"/>
              </a:rPr>
              <a:t> hoard</a:t>
            </a:r>
            <a:r>
              <a:rPr lang="en-US" sz="1200" kern="1200" dirty="0" smtClean="0">
                <a:solidFill>
                  <a:schemeClr val="tx1"/>
                </a:solidFill>
                <a:effectLst/>
                <a:latin typeface="+mn-lt"/>
                <a:ea typeface="+mn-ea"/>
                <a:cs typeface="+mn-cs"/>
              </a:rPr>
              <a:t> identities and personal information.  “Sharing” includes trading, selling, renting, licensing and giving; while “hoarding” simply means that the identity information is not traded, sold, rented, licensed or otherwise shared with another party.</a:t>
            </a:r>
          </a:p>
          <a:p>
            <a:r>
              <a:rPr lang="en-US" sz="1200" b="1" kern="1200" dirty="0" smtClean="0">
                <a:solidFill>
                  <a:schemeClr val="tx1"/>
                </a:solidFill>
                <a:effectLst/>
                <a:latin typeface="+mn-lt"/>
                <a:ea typeface="+mn-ea"/>
                <a:cs typeface="+mn-cs"/>
              </a:rPr>
              <a:t>Figure 14: Federated Identity Technologies Enable Data Sharing (Secure or Insecure), or Data Hoarding</a:t>
            </a:r>
          </a:p>
          <a:p>
            <a:r>
              <a:rPr lang="en-US" sz="1200" kern="1200" dirty="0" smtClean="0">
                <a:solidFill>
                  <a:schemeClr val="tx1"/>
                </a:solidFill>
                <a:effectLst/>
                <a:latin typeface="+mn-lt"/>
                <a:ea typeface="+mn-ea"/>
                <a:cs typeface="+mn-cs"/>
              </a:rPr>
              <a:t>The dichotomy between “share” and “hoard” should not be mistaken for “secure” and “insecure.”   As technologists in this field know, both sharing and concealing may be done in secure or insecure manners.  For the purposes of this report we will take a large leap of faith and assume that all identity information will be shared or stored using secure technological and business processes. Implementing security protocols in a business environment is a subject for a different report.</a:t>
            </a:r>
          </a:p>
          <a:p>
            <a:r>
              <a:rPr lang="en-US" sz="1200" b="1" kern="1200" dirty="0" smtClean="0">
                <a:solidFill>
                  <a:schemeClr val="tx1"/>
                </a:solidFill>
                <a:effectLst/>
                <a:latin typeface="+mn-lt"/>
                <a:ea typeface="+mn-ea"/>
                <a:cs typeface="+mn-cs"/>
              </a:rPr>
              <a:t>Identity Sharing is Profitable; Hoarding Improves Privacy</a:t>
            </a:r>
          </a:p>
          <a:p>
            <a:r>
              <a:rPr lang="en-US" sz="1200" kern="1200" dirty="0" smtClean="0">
                <a:solidFill>
                  <a:schemeClr val="tx1"/>
                </a:solidFill>
                <a:effectLst/>
                <a:latin typeface="+mn-lt"/>
                <a:ea typeface="+mn-ea"/>
                <a:cs typeface="+mn-cs"/>
              </a:rPr>
              <a:t>Since identities and personal information have value, trading and sharing identities generally yields profit while the very act of sharing decreases privacy.  In contrast, while hoarding identity information improves privacy, it is not profitable in most circumstances.</a:t>
            </a:r>
          </a:p>
          <a:p>
            <a:r>
              <a:rPr lang="en-US" sz="1200" b="1" kern="1200" dirty="0" smtClean="0">
                <a:solidFill>
                  <a:schemeClr val="tx1"/>
                </a:solidFill>
                <a:effectLst/>
                <a:latin typeface="+mn-lt"/>
                <a:ea typeface="+mn-ea"/>
                <a:cs typeface="+mn-cs"/>
              </a:rPr>
              <a:t>Figure 15: NSTIC Enables Profit or Privacy</a:t>
            </a:r>
          </a:p>
          <a:p>
            <a:r>
              <a:rPr lang="en-US" sz="1200" kern="1200" dirty="0" smtClean="0">
                <a:solidFill>
                  <a:schemeClr val="tx1"/>
                </a:solidFill>
                <a:effectLst/>
                <a:latin typeface="+mn-lt"/>
                <a:ea typeface="+mn-ea"/>
                <a:cs typeface="+mn-cs"/>
              </a:rPr>
              <a:t>This thesis is supported by even a cursory look at current market conditions.  Data and identity aggregation is a multi-billion dollar business and it is almost axiomatic to say that neither Google nor Facebook’s combined $200+ Billion market capitalization was amassed by keeping personal information private.</a:t>
            </a:r>
          </a:p>
          <a:p>
            <a:r>
              <a:rPr lang="en-US" sz="1200" kern="1200" dirty="0" smtClean="0">
                <a:solidFill>
                  <a:schemeClr val="tx1"/>
                </a:solidFill>
                <a:effectLst/>
                <a:latin typeface="+mn-lt"/>
                <a:ea typeface="+mn-ea"/>
                <a:cs typeface="+mn-cs"/>
              </a:rPr>
              <a:t>Federated Identity technology enables sharing or hoarding, or in other words, profit or privacy. All business models have one thing in common: They favor profit, as illustrated in </a:t>
            </a:r>
            <a:r>
              <a:rPr lang="en-US" sz="1200" b="1" i="0" kern="1200" dirty="0" smtClean="0">
                <a:solidFill>
                  <a:schemeClr val="tx1"/>
                </a:solidFill>
                <a:effectLst/>
                <a:latin typeface="+mn-lt"/>
                <a:ea typeface="+mn-ea"/>
                <a:cs typeface="+mn-cs"/>
              </a:rPr>
              <a:t>Figure 16</a:t>
            </a:r>
            <a:r>
              <a:rPr lang="en-US" sz="1200" kern="1200" dirty="0" smtClean="0">
                <a:solidFill>
                  <a:schemeClr val="tx1"/>
                </a:solidFill>
                <a:effectLst/>
                <a:latin typeface="+mn-lt"/>
                <a:ea typeface="+mn-ea"/>
                <a:cs typeface="+mn-cs"/>
              </a:rPr>
              <a:t>:</a:t>
            </a:r>
          </a:p>
          <a:p>
            <a:r>
              <a:rPr lang="en-US" sz="1200" b="1" kern="1200" dirty="0" smtClean="0">
                <a:solidFill>
                  <a:schemeClr val="tx1"/>
                </a:solidFill>
                <a:effectLst/>
                <a:latin typeface="+mn-lt"/>
                <a:ea typeface="+mn-ea"/>
                <a:cs typeface="+mn-cs"/>
              </a:rPr>
              <a:t>Figure 16: Market Forces Favor Profit</a:t>
            </a:r>
          </a:p>
          <a:p>
            <a:r>
              <a:rPr lang="en-US" sz="1200" kern="1200" dirty="0" smtClean="0">
                <a:solidFill>
                  <a:schemeClr val="tx1"/>
                </a:solidFill>
                <a:effectLst/>
                <a:latin typeface="+mn-lt"/>
                <a:ea typeface="+mn-ea"/>
                <a:cs typeface="+mn-cs"/>
              </a:rPr>
              <a:t>We note that some entrepreneurs have developed innovative and (unfortunately) niche business models which make privacy profitable. We applaud and encourage companies to develop business models that make money by improving privacy and do not depend upon the commoditization of human identity. We also note, however, that notwithstanding these pioneering business models, identity trading remains a multi-billion dollar industry, and a primary threat to individuals' privacy and security.</a:t>
            </a:r>
          </a:p>
          <a:p>
            <a:r>
              <a:rPr lang="en-US" sz="1200" kern="1200" dirty="0" smtClean="0">
                <a:solidFill>
                  <a:schemeClr val="tx1"/>
                </a:solidFill>
                <a:effectLst/>
                <a:latin typeface="+mn-lt"/>
                <a:ea typeface="+mn-ea"/>
                <a:cs typeface="+mn-cs"/>
              </a:rPr>
              <a:t>A User may consent to identity sharing. Consent to eliminate privacy does not improve privacy; consent simply authorizes decreased privacy.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21</a:t>
            </a:fld>
            <a:endParaRPr lang="en-US" dirty="0"/>
          </a:p>
        </p:txBody>
      </p:sp>
    </p:spTree>
    <p:extLst>
      <p:ext uri="{BB962C8B-B14F-4D97-AF65-F5344CB8AC3E}">
        <p14:creationId xmlns:p14="http://schemas.microsoft.com/office/powerpoint/2010/main" val="1063106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believe that Privacy is worth protecting; and we understand that businesses must be profitable.  Therefore, to obtain the maximum benefit NSTIC Policy and Market forces must balance the interests of profit and privacy.  As illustrated in </a:t>
            </a:r>
            <a:r>
              <a:rPr lang="en-US" sz="1200" b="1" i="0" kern="1200" dirty="0" smtClean="0">
                <a:solidFill>
                  <a:schemeClr val="tx1"/>
                </a:solidFill>
                <a:effectLst/>
                <a:latin typeface="+mn-lt"/>
                <a:ea typeface="+mn-ea"/>
                <a:cs typeface="+mn-cs"/>
              </a:rPr>
              <a:t>Figures 12b</a:t>
            </a:r>
            <a:r>
              <a:rPr lang="en-US" sz="1200" kern="1200" dirty="0" smtClean="0">
                <a:solidFill>
                  <a:schemeClr val="tx1"/>
                </a:solidFill>
                <a:effectLst/>
                <a:latin typeface="+mn-lt"/>
                <a:ea typeface="+mn-ea"/>
                <a:cs typeface="+mn-cs"/>
              </a:rPr>
              <a:t> and </a:t>
            </a:r>
            <a:r>
              <a:rPr lang="en-US" sz="1200" b="1" i="0" kern="1200" dirty="0" smtClean="0">
                <a:solidFill>
                  <a:schemeClr val="tx1"/>
                </a:solidFill>
                <a:effectLst/>
                <a:latin typeface="+mn-lt"/>
                <a:ea typeface="+mn-ea"/>
                <a:cs typeface="+mn-cs"/>
              </a:rPr>
              <a:t>17</a:t>
            </a:r>
            <a:r>
              <a:rPr lang="en-US" sz="1200" kern="1200" dirty="0" smtClean="0">
                <a:solidFill>
                  <a:schemeClr val="tx1"/>
                </a:solidFill>
                <a:effectLst/>
                <a:latin typeface="+mn-lt"/>
                <a:ea typeface="+mn-ea"/>
                <a:cs typeface="+mn-cs"/>
              </a:rPr>
              <a:t>, this means that NSTIC Policy should create some tension with Market forces.</a:t>
            </a:r>
          </a:p>
          <a:p>
            <a:r>
              <a:rPr lang="en-US" sz="1200" kern="1200" dirty="0" smtClean="0">
                <a:solidFill>
                  <a:schemeClr val="tx1"/>
                </a:solidFill>
                <a:effectLst/>
                <a:latin typeface="+mn-lt"/>
                <a:ea typeface="+mn-ea"/>
                <a:cs typeface="+mn-cs"/>
              </a:rPr>
              <a:t>NSTIC implementation policy must take concrete regulatory steps to balance profit and privacy.</a:t>
            </a:r>
          </a:p>
          <a:p>
            <a:r>
              <a:rPr lang="en-US" sz="1200" kern="1200" dirty="0" smtClean="0">
                <a:solidFill>
                  <a:schemeClr val="tx1"/>
                </a:solidFill>
                <a:effectLst/>
                <a:latin typeface="+mn-lt"/>
                <a:ea typeface="+mn-ea"/>
                <a:cs typeface="+mn-cs"/>
              </a:rPr>
              <a:t>Even though privacy-enhancing technology exists, without the proper policy, law, and regulatory safeguards in place from the outset, Market forces will reject or misuse these technologies.  Profit-oriented businesses would be incentivized to use the NSTIC framework as a tool to obliterate privacy, anonymity and its attendant liberties, in all but the fewest of circumstances. NSTIC aspires to privacy, but does not yet have the force to make its aspirations a reality. In short:</a:t>
            </a:r>
          </a:p>
          <a:p>
            <a:pPr lvl="0"/>
            <a:r>
              <a:rPr lang="en-US" sz="1200" kern="1200" dirty="0" smtClean="0">
                <a:solidFill>
                  <a:schemeClr val="tx1"/>
                </a:solidFill>
                <a:effectLst/>
                <a:latin typeface="+mn-lt"/>
                <a:ea typeface="+mn-ea"/>
                <a:cs typeface="+mn-cs"/>
              </a:rPr>
              <a:t>The Market won’t protect privacy.</a:t>
            </a:r>
          </a:p>
          <a:p>
            <a:pPr lvl="0"/>
            <a:r>
              <a:rPr lang="en-US" sz="1200" kern="1200" dirty="0" smtClean="0">
                <a:solidFill>
                  <a:schemeClr val="tx1"/>
                </a:solidFill>
                <a:effectLst/>
                <a:latin typeface="+mn-lt"/>
                <a:ea typeface="+mn-ea"/>
                <a:cs typeface="+mn-cs"/>
              </a:rPr>
              <a:t>Technology can’t create Policy.</a:t>
            </a:r>
          </a:p>
          <a:p>
            <a:pPr lvl="0"/>
            <a:r>
              <a:rPr lang="en-US" sz="1200" kern="1200" dirty="0" smtClean="0">
                <a:solidFill>
                  <a:schemeClr val="tx1"/>
                </a:solidFill>
                <a:effectLst/>
                <a:latin typeface="+mn-lt"/>
                <a:ea typeface="+mn-ea"/>
                <a:cs typeface="+mn-cs"/>
              </a:rPr>
              <a:t>NSTIC Policy must protect privacy, but doesn’t (yet).</a:t>
            </a:r>
          </a:p>
          <a:p>
            <a:pPr lvl="0"/>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Unsolved NSTIC Policy Hurdles</a:t>
            </a:r>
          </a:p>
          <a:p>
            <a:r>
              <a:rPr lang="en-US" sz="1200" kern="1200" dirty="0" smtClean="0">
                <a:solidFill>
                  <a:schemeClr val="tx1"/>
                </a:solidFill>
                <a:effectLst/>
                <a:latin typeface="+mn-lt"/>
                <a:ea typeface="+mn-ea"/>
                <a:cs typeface="+mn-cs"/>
              </a:rPr>
              <a:t>If NSTIC is to accomplish its vision, future regulations must address a range of severe policy vulnerabilities which remain unsolved. These security risks do not entail circumventing technology, but rather are technology-independent.  As a result, these problems cannot be solved through technology alone; policy problems must be solved through better policy.</a:t>
            </a:r>
          </a:p>
          <a:p>
            <a:r>
              <a:rPr lang="en-US" sz="1200" kern="1200" dirty="0" smtClean="0">
                <a:solidFill>
                  <a:schemeClr val="tx1"/>
                </a:solidFill>
                <a:effectLst/>
                <a:latin typeface="+mn-lt"/>
                <a:ea typeface="+mn-ea"/>
                <a:cs typeface="+mn-cs"/>
              </a:rPr>
              <a:t>Without regulatory mandates that require IdPs and Relying Parties to follow minimum standards for privacy-enhancing technologies or basic security, these Market Participants will have multiple incentives to behave in ways detrimental to Users’ Privacy. For reasons discussed in detail above, the Market is not likely to self-regulate best practices into their business processes.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22</a:t>
            </a:fld>
            <a:endParaRPr lang="en-US" dirty="0"/>
          </a:p>
        </p:txBody>
      </p:sp>
    </p:spTree>
    <p:extLst>
      <p:ext uri="{BB962C8B-B14F-4D97-AF65-F5344CB8AC3E}">
        <p14:creationId xmlns:p14="http://schemas.microsoft.com/office/powerpoint/2010/main" val="2116794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b="1" kern="1200" dirty="0" smtClean="0">
                <a:solidFill>
                  <a:schemeClr val="tx1"/>
                </a:solidFill>
                <a:effectLst/>
                <a:latin typeface="+mn-lt"/>
                <a:ea typeface="+mn-ea"/>
                <a:cs typeface="+mn-cs"/>
              </a:rPr>
              <a:t>NSTIC Policy Looks the Right Direction, but Lacks Force</a:t>
            </a:r>
          </a:p>
          <a:p>
            <a:r>
              <a:rPr lang="en-US" sz="1200" b="1" kern="1200" dirty="0" smtClean="0">
                <a:solidFill>
                  <a:schemeClr val="tx1"/>
                </a:solidFill>
                <a:effectLst/>
                <a:latin typeface="+mn-lt"/>
                <a:ea typeface="+mn-ea"/>
                <a:cs typeface="+mn-cs"/>
              </a:rPr>
              <a:t>Figure 18: NSTIC Envisions Privacy, but Does Not Yet Envision a Regulatory Framework to Make it Real.</a:t>
            </a:r>
          </a:p>
          <a:p>
            <a:r>
              <a:rPr lang="en-US" sz="1200" kern="1200" dirty="0" smtClean="0">
                <a:solidFill>
                  <a:schemeClr val="tx1"/>
                </a:solidFill>
                <a:effectLst/>
                <a:latin typeface="+mn-lt"/>
                <a:ea typeface="+mn-ea"/>
                <a:cs typeface="+mn-cs"/>
              </a:rPr>
              <a:t>NSTIC implementation policy must take concrete regulatory steps to balance profit and privacy.</a:t>
            </a:r>
          </a:p>
          <a:p>
            <a:r>
              <a:rPr lang="en-US" sz="1200" kern="1200" dirty="0" smtClean="0">
                <a:solidFill>
                  <a:schemeClr val="tx1"/>
                </a:solidFill>
                <a:effectLst/>
                <a:latin typeface="+mn-lt"/>
                <a:ea typeface="+mn-ea"/>
                <a:cs typeface="+mn-cs"/>
              </a:rPr>
              <a:t>Even though privacy-enhancing technology exists, without the proper policy, law, and regulatory safeguards in place from the outset, Market forces will reject or misuse these technologies.  Profit-oriented businesses would be incentivized to use the NSTIC framework as a tool to obliterate privacy, anonymity and its attendant liberties, in all but the fewest of circumstances. NSTIC aspires to privacy, but does not yet have the force to make its aspirations a reality. In short:</a:t>
            </a:r>
          </a:p>
          <a:p>
            <a:pPr lvl="0"/>
            <a:r>
              <a:rPr lang="en-US" sz="1200" kern="1200" dirty="0" smtClean="0">
                <a:solidFill>
                  <a:schemeClr val="tx1"/>
                </a:solidFill>
                <a:effectLst/>
                <a:latin typeface="+mn-lt"/>
                <a:ea typeface="+mn-ea"/>
                <a:cs typeface="+mn-cs"/>
              </a:rPr>
              <a:t>The Market won’t protect privacy.</a:t>
            </a:r>
          </a:p>
          <a:p>
            <a:pPr lvl="0"/>
            <a:r>
              <a:rPr lang="en-US" sz="1200" kern="1200" dirty="0" smtClean="0">
                <a:solidFill>
                  <a:schemeClr val="tx1"/>
                </a:solidFill>
                <a:effectLst/>
                <a:latin typeface="+mn-lt"/>
                <a:ea typeface="+mn-ea"/>
                <a:cs typeface="+mn-cs"/>
              </a:rPr>
              <a:t>Technology can’t create Policy.</a:t>
            </a:r>
          </a:p>
          <a:p>
            <a:pPr lvl="0"/>
            <a:r>
              <a:rPr lang="en-US" sz="1200" kern="1200" dirty="0" smtClean="0">
                <a:solidFill>
                  <a:schemeClr val="tx1"/>
                </a:solidFill>
                <a:effectLst/>
                <a:latin typeface="+mn-lt"/>
                <a:ea typeface="+mn-ea"/>
                <a:cs typeface="+mn-cs"/>
              </a:rPr>
              <a:t>NSTIC Policy must protect privacy, but doesn’t (yet).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NSTIC is to accomplish its vision, future regulations must address a range of severe policy vulnerabilities which remain unsolved. These security risks do not entail circumventing technology, but rather are technology-independent.  As a result, these problems cannot be solved through technology alone; policy problems must be solved through better policy.</a:t>
            </a:r>
          </a:p>
          <a:p>
            <a:r>
              <a:rPr lang="en-US" sz="1200" kern="1200" dirty="0" smtClean="0">
                <a:solidFill>
                  <a:schemeClr val="tx1"/>
                </a:solidFill>
                <a:effectLst/>
                <a:latin typeface="+mn-lt"/>
                <a:ea typeface="+mn-ea"/>
                <a:cs typeface="+mn-cs"/>
              </a:rPr>
              <a:t>Without regulatory mandates that require IdPs and Relying Parties to follow minimum standards for privacy-enhancing technologies or basic security, these Market Participants will have multiple incentives to behave in ways detrimental to Users’ Privacy. For reasons discussed in detail above, the Market is not likely to self-regulate best practices into their business processes.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23</a:t>
            </a:fld>
            <a:endParaRPr lang="en-US" dirty="0"/>
          </a:p>
        </p:txBody>
      </p:sp>
    </p:spTree>
    <p:extLst>
      <p:ext uri="{BB962C8B-B14F-4D97-AF65-F5344CB8AC3E}">
        <p14:creationId xmlns:p14="http://schemas.microsoft.com/office/powerpoint/2010/main" val="3533078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19: User Ending Relationship with IdP (Identity Market Diagram)</a:t>
            </a:r>
          </a:p>
          <a:p>
            <a:r>
              <a:rPr lang="en-US" dirty="0" smtClean="0"/>
              <a:t> </a:t>
            </a:r>
          </a:p>
          <a:p>
            <a:r>
              <a:rPr lang="en-US" dirty="0" smtClean="0"/>
              <a:t>Ending a contract with an Identity Provider may create the following challenges:</a:t>
            </a:r>
          </a:p>
          <a:p>
            <a:r>
              <a:rPr lang="en-US" dirty="0" smtClean="0"/>
              <a:t>1.	The User terminates the relationship and Data Usage Policy between himself and the Identity Provider.</a:t>
            </a:r>
          </a:p>
          <a:p>
            <a:r>
              <a:rPr lang="en-US" dirty="0" smtClean="0"/>
              <a:t>2.	Free from contractual obligations to the User,  the Identity Provider may now sell personal information enriched with Transaction Information to Attribute Providers…</a:t>
            </a:r>
          </a:p>
          <a:p>
            <a:r>
              <a:rPr lang="en-US" dirty="0" smtClean="0"/>
              <a:t>3.	…and Third Parties.</a:t>
            </a:r>
          </a:p>
          <a:p>
            <a:r>
              <a:rPr lang="en-US" dirty="0" smtClean="0"/>
              <a:t>4.	The Identity Provider may still share User information with Parent Companies.</a:t>
            </a:r>
          </a:p>
          <a:p>
            <a:r>
              <a:rPr lang="en-US" dirty="0" smtClean="0"/>
              <a:t>5.	Parent Companies may share it with other child companies. </a:t>
            </a: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26</a:t>
            </a:fld>
            <a:endParaRPr lang="en-US" dirty="0"/>
          </a:p>
        </p:txBody>
      </p:sp>
    </p:spTree>
    <p:extLst>
      <p:ext uri="{BB962C8B-B14F-4D97-AF65-F5344CB8AC3E}">
        <p14:creationId xmlns:p14="http://schemas.microsoft.com/office/powerpoint/2010/main" val="2338484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explained by </a:t>
            </a:r>
            <a:r>
              <a:rPr lang="en-US" sz="1200" kern="1200" dirty="0" err="1" smtClean="0">
                <a:solidFill>
                  <a:schemeClr val="tx1"/>
                </a:solidFill>
                <a:effectLst/>
                <a:latin typeface="+mn-lt"/>
                <a:ea typeface="+mn-ea"/>
                <a:cs typeface="+mn-cs"/>
              </a:rPr>
              <a:t>Kaliya</a:t>
            </a:r>
            <a:r>
              <a:rPr lang="en-US" sz="1200" kern="1200" dirty="0" smtClean="0">
                <a:solidFill>
                  <a:schemeClr val="tx1"/>
                </a:solidFill>
                <a:effectLst/>
                <a:latin typeface="+mn-lt"/>
                <a:ea typeface="+mn-ea"/>
                <a:cs typeface="+mn-cs"/>
              </a:rPr>
              <a:t> Hamlin, there are five fundamental types of identity verification:</a:t>
            </a:r>
          </a:p>
          <a:p>
            <a:pPr lvl="0"/>
            <a:r>
              <a:rPr lang="en-US" sz="1200" b="1" i="0" kern="1200" dirty="0" smtClean="0">
                <a:solidFill>
                  <a:schemeClr val="tx1"/>
                </a:solidFill>
                <a:effectLst/>
                <a:latin typeface="+mn-lt"/>
                <a:ea typeface="+mn-ea"/>
                <a:cs typeface="+mn-cs"/>
              </a:rPr>
              <a:t>Anonymity</a:t>
            </a:r>
            <a:r>
              <a:rPr lang="en-US" sz="1200" kern="1200" dirty="0" smtClean="0">
                <a:solidFill>
                  <a:schemeClr val="tx1"/>
                </a:solidFill>
                <a:effectLst/>
                <a:latin typeface="+mn-lt"/>
                <a:ea typeface="+mn-ea"/>
                <a:cs typeface="+mn-cs"/>
              </a:rPr>
              <a:t>: The complete non-knowledge of an actor’s identity.</a:t>
            </a:r>
          </a:p>
          <a:p>
            <a:pPr lvl="0"/>
            <a:r>
              <a:rPr lang="en-US" sz="1200" b="1" i="0" kern="1200" dirty="0" err="1" smtClean="0">
                <a:solidFill>
                  <a:schemeClr val="tx1"/>
                </a:solidFill>
                <a:effectLst/>
                <a:latin typeface="+mn-lt"/>
                <a:ea typeface="+mn-ea"/>
                <a:cs typeface="+mn-cs"/>
              </a:rPr>
              <a:t>Pseudonymity</a:t>
            </a:r>
            <a:r>
              <a:rPr lang="en-US" sz="1200" kern="1200" dirty="0" smtClean="0">
                <a:solidFill>
                  <a:schemeClr val="tx1"/>
                </a:solidFill>
                <a:effectLst/>
                <a:latin typeface="+mn-lt"/>
                <a:ea typeface="+mn-ea"/>
                <a:cs typeface="+mn-cs"/>
              </a:rPr>
              <a:t>: When an actor uses pseudonym in place of his/her real name.</a:t>
            </a:r>
          </a:p>
          <a:p>
            <a:pPr lvl="0"/>
            <a:r>
              <a:rPr lang="en-US" sz="1200" b="1" i="0" kern="1200" dirty="0" smtClean="0">
                <a:solidFill>
                  <a:schemeClr val="tx1"/>
                </a:solidFill>
                <a:effectLst/>
                <a:latin typeface="+mn-lt"/>
                <a:ea typeface="+mn-ea"/>
                <a:cs typeface="+mn-cs"/>
              </a:rPr>
              <a:t>Self-Asserted Identity</a:t>
            </a:r>
            <a:r>
              <a:rPr lang="en-US" sz="1200" kern="1200" dirty="0" smtClean="0">
                <a:solidFill>
                  <a:schemeClr val="tx1"/>
                </a:solidFill>
                <a:effectLst/>
                <a:latin typeface="+mn-lt"/>
                <a:ea typeface="+mn-ea"/>
                <a:cs typeface="+mn-cs"/>
              </a:rPr>
              <a:t>: When an actor asserts his/her identity, without third-party verification.</a:t>
            </a:r>
          </a:p>
          <a:p>
            <a:pPr lvl="0"/>
            <a:r>
              <a:rPr lang="en-US" sz="1200" b="1" i="0" kern="1200" dirty="0" smtClean="0">
                <a:solidFill>
                  <a:schemeClr val="tx1"/>
                </a:solidFill>
                <a:effectLst/>
                <a:latin typeface="+mn-lt"/>
                <a:ea typeface="+mn-ea"/>
                <a:cs typeface="+mn-cs"/>
              </a:rPr>
              <a:t>Verified Identity</a:t>
            </a:r>
            <a:r>
              <a:rPr lang="en-US" sz="1200" kern="1200" dirty="0" smtClean="0">
                <a:solidFill>
                  <a:schemeClr val="tx1"/>
                </a:solidFill>
                <a:effectLst/>
                <a:latin typeface="+mn-lt"/>
                <a:ea typeface="+mn-ea"/>
                <a:cs typeface="+mn-cs"/>
              </a:rPr>
              <a:t>: When a third party confirms an actor’s identity.</a:t>
            </a:r>
          </a:p>
          <a:p>
            <a:pPr lvl="0"/>
            <a:r>
              <a:rPr lang="en-US" sz="1200" b="1" i="0" kern="1200" dirty="0" smtClean="0">
                <a:solidFill>
                  <a:schemeClr val="tx1"/>
                </a:solidFill>
                <a:effectLst/>
                <a:latin typeface="+mn-lt"/>
                <a:ea typeface="+mn-ea"/>
                <a:cs typeface="+mn-cs"/>
              </a:rPr>
              <a:t>Verified Anonymity</a:t>
            </a:r>
            <a:r>
              <a:rPr lang="en-US" sz="1200" kern="1200" dirty="0" smtClean="0">
                <a:solidFill>
                  <a:schemeClr val="tx1"/>
                </a:solidFill>
                <a:effectLst/>
                <a:latin typeface="+mn-lt"/>
                <a:ea typeface="+mn-ea"/>
                <a:cs typeface="+mn-cs"/>
              </a:rPr>
              <a:t>: When  a third party verifies one or more attributes about an actor, without actual knowledge of the actor’s identity. Verified Anonymity relies upon complex technology, encryption and </a:t>
            </a:r>
            <a:r>
              <a:rPr lang="en-US" sz="1200" kern="1200" dirty="0" err="1" smtClean="0">
                <a:solidFill>
                  <a:schemeClr val="tx1"/>
                </a:solidFill>
                <a:effectLst/>
                <a:latin typeface="+mn-lt"/>
                <a:ea typeface="+mn-ea"/>
                <a:cs typeface="+mn-cs"/>
              </a:rPr>
              <a:t>algorithyms</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The easiest forms of identity verification are anonymous, pseudonymous, and self-asserted identification.  While these levels of identity verification may be sufficient for blogging and web surfing, they may be insufficient when interacting with banks, healthcare providers, or buying a house. However, without a reliable method to verify identities, service providers incur uncertainty and cost.  To complicate matters further, credentials such as usernames and passwords can be lost, stolen, or forgotten.</a:t>
            </a:r>
          </a:p>
          <a:p>
            <a:endParaRPr lang="en-US" dirty="0" smtClean="0"/>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8</a:t>
            </a:fld>
            <a:endParaRPr lang="en-US" dirty="0"/>
          </a:p>
        </p:txBody>
      </p:sp>
    </p:spTree>
    <p:extLst>
      <p:ext uri="{BB962C8B-B14F-4D97-AF65-F5344CB8AC3E}">
        <p14:creationId xmlns:p14="http://schemas.microsoft.com/office/powerpoint/2010/main" val="493297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Introducing a trusted third party in online transactions could have the following benefits to establishing verified identities online:</a:t>
            </a:r>
          </a:p>
          <a:p>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High levels of identity assurance online, thus increasing trust between Users and service providers</a:t>
            </a:r>
          </a:p>
          <a:p>
            <a:pPr lvl="0"/>
            <a:r>
              <a:rPr lang="en-US" sz="1200" kern="1200" dirty="0" smtClean="0">
                <a:solidFill>
                  <a:schemeClr val="tx1"/>
                </a:solidFill>
                <a:effectLst/>
                <a:latin typeface="+mn-lt"/>
                <a:ea typeface="+mn-ea"/>
                <a:cs typeface="+mn-cs"/>
              </a:rPr>
              <a:t>More secure online transactions</a:t>
            </a:r>
          </a:p>
          <a:p>
            <a:pPr lvl="0"/>
            <a:r>
              <a:rPr lang="en-US" sz="1200" kern="1200" dirty="0" smtClean="0">
                <a:solidFill>
                  <a:schemeClr val="tx1"/>
                </a:solidFill>
                <a:effectLst/>
                <a:latin typeface="+mn-lt"/>
                <a:ea typeface="+mn-ea"/>
                <a:cs typeface="+mn-cs"/>
              </a:rPr>
              <a:t>Innovation and new services</a:t>
            </a:r>
          </a:p>
          <a:p>
            <a:pPr lvl="0"/>
            <a:r>
              <a:rPr lang="en-US" sz="1200" kern="1200" dirty="0" smtClean="0">
                <a:solidFill>
                  <a:schemeClr val="tx1"/>
                </a:solidFill>
                <a:effectLst/>
                <a:latin typeface="+mn-lt"/>
                <a:ea typeface="+mn-ea"/>
                <a:cs typeface="+mn-cs"/>
              </a:rPr>
              <a:t>Improved Privacy</a:t>
            </a:r>
          </a:p>
          <a:p>
            <a:pPr lvl="0"/>
            <a:r>
              <a:rPr lang="en-US" sz="1200" kern="1200" dirty="0" smtClean="0">
                <a:solidFill>
                  <a:schemeClr val="tx1"/>
                </a:solidFill>
                <a:effectLst/>
                <a:latin typeface="+mn-lt"/>
                <a:ea typeface="+mn-ea"/>
                <a:cs typeface="+mn-cs"/>
              </a:rPr>
              <a:t>Increased efficiency and convenience for Users and service providers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9</a:t>
            </a:fld>
            <a:endParaRPr lang="en-US" dirty="0"/>
          </a:p>
        </p:txBody>
      </p:sp>
    </p:spTree>
    <p:extLst>
      <p:ext uri="{BB962C8B-B14F-4D97-AF65-F5344CB8AC3E}">
        <p14:creationId xmlns:p14="http://schemas.microsoft.com/office/powerpoint/2010/main" val="540013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Aaron Titus, an author of this report, raised several concerns about NSTIC’s effect on privacy with NIST officials.  Those concerns included a lack of due process against government searches; unregulated Identity Providers; no mandatory adherence to Fair Information Practice Principles (FIPPs), and others. One NIST official thoughtfully listened to and responded to each concern.  In addition to some very thoughtful responses, the NIST official counter-argued that each problem was already occurring in the present system, independent of NSTIC. He re-framed the discussion by suggesting that NSTIC, even in its worst possible implementation will be no worse than the status quo trajectory of privacy in the United States.  He argued that with no down-side to privacy and only potential benefits, NSTIC should be adopted.  In other words, NSTIC will have a net zero or positive effect on privacy.</a:t>
            </a:r>
          </a:p>
          <a:p>
            <a:r>
              <a:rPr lang="en-US" sz="1200" kern="1200" dirty="0" smtClean="0">
                <a:solidFill>
                  <a:schemeClr val="tx1"/>
                </a:solidFill>
                <a:effectLst/>
                <a:latin typeface="+mn-lt"/>
                <a:ea typeface="+mn-ea"/>
                <a:cs typeface="+mn-cs"/>
              </a:rPr>
              <a:t>This is an intriguing argument. Let’s assume, for argument’s sake, that privacy practices in the United States are following a trajectory which could be coarsely described by the graph.</a:t>
            </a:r>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argument that NSTIC can do no more harm to privacy practices than our current path is hardly comforting, but is perhaps the single most logical and compelling argument in favor of implementing NSTIC.  Any logical person would agree that one should adopt a system which can do no harm to privacy, while creating significant economic benefits.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10</a:t>
            </a:fld>
            <a:endParaRPr lang="en-US" dirty="0"/>
          </a:p>
        </p:txBody>
      </p:sp>
    </p:spTree>
    <p:extLst>
      <p:ext uri="{BB962C8B-B14F-4D97-AF65-F5344CB8AC3E}">
        <p14:creationId xmlns:p14="http://schemas.microsoft.com/office/powerpoint/2010/main" val="762571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Thus, it is prudent to investigate the NIST official’s claim that NSTIC can create no more harm to privacy than will already occur in the inevitable future.  This report concludes that despite NSTIC’s vision of privacy, success is far from assured.  NSTIC will create new tools which will permit Ecosystem Participants to enhance or erode privacy.  The tools, without the proper rules, to paraphrase Scott David, will be abused.  As NSTIC does not currently propose legislation or regulation, it is far from certain that sufficiently privacy-enhancing rules will be developed or that they will have the force and effect of law.  This means that NSTIC’s worst (or even realistic) case could theoretically be worse than the status quo, as illustrated here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11</a:t>
            </a:fld>
            <a:endParaRPr lang="en-US" dirty="0"/>
          </a:p>
        </p:txBody>
      </p:sp>
    </p:spTree>
    <p:extLst>
      <p:ext uri="{BB962C8B-B14F-4D97-AF65-F5344CB8AC3E}">
        <p14:creationId xmlns:p14="http://schemas.microsoft.com/office/powerpoint/2010/main" val="3142453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200" kern="1200" dirty="0" smtClean="0">
                <a:solidFill>
                  <a:schemeClr val="tx1"/>
                </a:solidFill>
                <a:effectLst/>
                <a:latin typeface="+mn-lt"/>
                <a:ea typeface="+mn-ea"/>
                <a:cs typeface="+mn-cs"/>
              </a:rPr>
              <a:t>(NPE) which must assert its identity to a Relying Party in order to receive a benefit such as access to a trusted network, bank account access, or access to premium content online.</a:t>
            </a:r>
          </a:p>
          <a:p>
            <a:r>
              <a:rPr lang="en-US" sz="1200" kern="1200" dirty="0" smtClean="0">
                <a:solidFill>
                  <a:schemeClr val="tx1"/>
                </a:solidFill>
                <a:effectLst/>
                <a:latin typeface="+mn-lt"/>
                <a:ea typeface="+mn-ea"/>
                <a:cs typeface="+mn-cs"/>
              </a:rPr>
              <a:t>An </a:t>
            </a:r>
            <a:r>
              <a:rPr lang="en-US" sz="1200" b="1" i="0" kern="1200" dirty="0" smtClean="0">
                <a:solidFill>
                  <a:schemeClr val="tx1"/>
                </a:solidFill>
                <a:effectLst/>
                <a:latin typeface="+mn-lt"/>
                <a:ea typeface="+mn-ea"/>
                <a:cs typeface="+mn-cs"/>
              </a:rPr>
              <a:t>Attribute Provider</a:t>
            </a:r>
            <a:r>
              <a:rPr lang="en-US" sz="1200" kern="1200" dirty="0" smtClean="0">
                <a:solidFill>
                  <a:schemeClr val="tx1"/>
                </a:solidFill>
                <a:effectLst/>
                <a:latin typeface="+mn-lt"/>
                <a:ea typeface="+mn-ea"/>
                <a:cs typeface="+mn-cs"/>
              </a:rPr>
              <a:t> (AP) creates, stores and allows others (such as the Identity Provider and Relying Party) to access or analyze User Attributes, usually under conditions. An Attribute Provider is also usually a Third Party. In the Identity Ecosystem, an Attribute Provider must be trusted as an authoritative source of information.  Typical examples of attribute providers might be a government title registry, national credit bureau, or commercial marketing database.</a:t>
            </a:r>
          </a:p>
          <a:p>
            <a:r>
              <a:rPr lang="en-US" sz="1200" kern="1200" dirty="0" smtClean="0">
                <a:solidFill>
                  <a:schemeClr val="tx1"/>
                </a:solidFill>
                <a:effectLst/>
                <a:latin typeface="+mn-lt"/>
                <a:ea typeface="+mn-ea"/>
                <a:cs typeface="+mn-cs"/>
              </a:rPr>
              <a:t>An </a:t>
            </a:r>
            <a:r>
              <a:rPr lang="en-US" sz="1200" b="1" i="0" kern="1200" dirty="0" smtClean="0">
                <a:solidFill>
                  <a:schemeClr val="tx1"/>
                </a:solidFill>
                <a:effectLst/>
                <a:latin typeface="+mn-lt"/>
                <a:ea typeface="+mn-ea"/>
                <a:cs typeface="+mn-cs"/>
              </a:rPr>
              <a:t>Attribute</a:t>
            </a:r>
            <a:r>
              <a:rPr lang="en-US" sz="1200" kern="1200" dirty="0" smtClean="0">
                <a:solidFill>
                  <a:schemeClr val="tx1"/>
                </a:solidFill>
                <a:effectLst/>
                <a:latin typeface="+mn-lt"/>
                <a:ea typeface="+mn-ea"/>
                <a:cs typeface="+mn-cs"/>
              </a:rPr>
              <a:t> is a fact related to a User. Attributes may include traditional PII, information about authority, roles, rights, privileges, or any other fact asserted by a User, Attribute Provider, or Third Party.</a:t>
            </a:r>
          </a:p>
          <a:p>
            <a:r>
              <a:rPr lang="en-US" sz="1200" kern="1200" dirty="0" smtClean="0">
                <a:solidFill>
                  <a:schemeClr val="tx1"/>
                </a:solidFill>
                <a:effectLst/>
                <a:latin typeface="+mn-lt"/>
                <a:ea typeface="+mn-ea"/>
                <a:cs typeface="+mn-cs"/>
              </a:rPr>
              <a:t>An </a:t>
            </a:r>
            <a:r>
              <a:rPr lang="en-US" sz="1200" b="1" i="0" kern="1200" dirty="0" smtClean="0">
                <a:solidFill>
                  <a:schemeClr val="tx1"/>
                </a:solidFill>
                <a:effectLst/>
                <a:latin typeface="+mn-lt"/>
                <a:ea typeface="+mn-ea"/>
                <a:cs typeface="+mn-cs"/>
              </a:rPr>
              <a:t>Identity Provider</a:t>
            </a:r>
            <a:r>
              <a:rPr lang="en-US" sz="1200" kern="1200" dirty="0" smtClean="0">
                <a:solidFill>
                  <a:schemeClr val="tx1"/>
                </a:solidFill>
                <a:effectLst/>
                <a:latin typeface="+mn-lt"/>
                <a:ea typeface="+mn-ea"/>
                <a:cs typeface="+mn-cs"/>
              </a:rPr>
              <a:t> (IdP) is an organization certified as trustworthy through an accreditation authority. An IdP issues a credential, which corresponds to a piece of information known to the User (such as a password), a biometric attribute, or information stored on an Identity Medium (not represented herein).  An IdP is responsible for verifying the credential when used as evidence of a User’s identity.  An IdP may collect attributes about the User from Attribute Providers, store those attributes, and compare them against assertions made by the User to a Relying Party.  Identity Providers do not guarantee the correctness of attributes obtained from Attribute Providers, but may instead confirm that a Claim made by a User matches information from Attribute Providers.  Identity Providers may share User attributes, personal information, and Transaction Information with Relying Parties, Third Parties, Parent Companies and Attribute Providers, in accordance with the Data Usage Policy.</a:t>
            </a:r>
          </a:p>
          <a:p>
            <a:r>
              <a:rPr lang="en-US" sz="120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Data Usage Policy</a:t>
            </a:r>
            <a:r>
              <a:rPr lang="en-US" sz="1200" kern="1200" dirty="0" smtClean="0">
                <a:solidFill>
                  <a:schemeClr val="tx1"/>
                </a:solidFill>
                <a:effectLst/>
                <a:latin typeface="+mn-lt"/>
                <a:ea typeface="+mn-ea"/>
                <a:cs typeface="+mn-cs"/>
              </a:rPr>
              <a:t> is a contract between a User and Identity Provider, governing the use and disclosure of User information held by the Identity Provider.</a:t>
            </a:r>
          </a:p>
          <a:p>
            <a:r>
              <a:rPr lang="en-US" sz="1200" b="1" i="0" kern="1200" dirty="0" smtClean="0">
                <a:solidFill>
                  <a:schemeClr val="tx1"/>
                </a:solidFill>
                <a:effectLst/>
                <a:latin typeface="+mn-lt"/>
                <a:ea typeface="+mn-ea"/>
                <a:cs typeface="+mn-cs"/>
              </a:rPr>
              <a:t>Transaction Information</a:t>
            </a:r>
            <a:r>
              <a:rPr lang="en-US" sz="1200" kern="1200" dirty="0" smtClean="0">
                <a:solidFill>
                  <a:schemeClr val="tx1"/>
                </a:solidFill>
                <a:effectLst/>
                <a:latin typeface="+mn-lt"/>
                <a:ea typeface="+mn-ea"/>
                <a:cs typeface="+mn-cs"/>
              </a:rPr>
              <a:t> is a record of the benefit provided to the User from the Relying Party, and is analogous to a receipt. Transaction Information may include the name of a product purchased, a log of network access and User activity, or services provided.</a:t>
            </a:r>
          </a:p>
          <a:p>
            <a:r>
              <a:rPr lang="en-US" sz="1200" b="1" i="0" kern="1200" dirty="0" smtClean="0">
                <a:solidFill>
                  <a:schemeClr val="tx1"/>
                </a:solidFill>
                <a:effectLst/>
                <a:latin typeface="+mn-lt"/>
                <a:ea typeface="+mn-ea"/>
                <a:cs typeface="+mn-cs"/>
              </a:rPr>
              <a:t>Identity Medium</a:t>
            </a:r>
            <a:r>
              <a:rPr lang="en-US" sz="1200" kern="1200" dirty="0" smtClean="0">
                <a:solidFill>
                  <a:schemeClr val="tx1"/>
                </a:solidFill>
                <a:effectLst/>
                <a:latin typeface="+mn-lt"/>
                <a:ea typeface="+mn-ea"/>
                <a:cs typeface="+mn-cs"/>
              </a:rPr>
              <a:t> refers to the physical device that stores an NSTIC-compatible identity credential. Examples of Identity Mediums include cell phone apps, smart cards, or computer dongles. Identity Media are not visually represented in this report, and are not required for a transaction.</a:t>
            </a:r>
          </a:p>
          <a:p>
            <a:r>
              <a:rPr lang="en-US" sz="120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Relying Party</a:t>
            </a:r>
            <a:r>
              <a:rPr lang="en-US" sz="1200" kern="1200" dirty="0" smtClean="0">
                <a:solidFill>
                  <a:schemeClr val="tx1"/>
                </a:solidFill>
                <a:effectLst/>
                <a:latin typeface="+mn-lt"/>
                <a:ea typeface="+mn-ea"/>
                <a:cs typeface="+mn-cs"/>
              </a:rPr>
              <a:t> (RP) is a person or NPE that requires some degree of identity assurance and possibly User Attributes before it will provide a benefit to the User.</a:t>
            </a:r>
          </a:p>
          <a:p>
            <a:r>
              <a:rPr lang="en-US" sz="120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Parent Company</a:t>
            </a:r>
            <a:r>
              <a:rPr lang="en-US" sz="1200" kern="1200" dirty="0" smtClean="0">
                <a:solidFill>
                  <a:schemeClr val="tx1"/>
                </a:solidFill>
                <a:effectLst/>
                <a:latin typeface="+mn-lt"/>
                <a:ea typeface="+mn-ea"/>
                <a:cs typeface="+mn-cs"/>
              </a:rPr>
              <a:t> is a company which owns or is affiliated with the Identity Provider and/or the Relying Party in such a way that by action of law, ownership or contract, the Parent Company has right to access and use the Identity Provider or Relying Party’s data assets, unless expressly prohibited by law or regulation.</a:t>
            </a:r>
          </a:p>
          <a:p>
            <a:r>
              <a:rPr lang="en-US" sz="120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Third Party</a:t>
            </a:r>
            <a:r>
              <a:rPr lang="en-US" sz="1200" kern="1200" dirty="0" smtClean="0">
                <a:solidFill>
                  <a:schemeClr val="tx1"/>
                </a:solidFill>
                <a:effectLst/>
                <a:latin typeface="+mn-lt"/>
                <a:ea typeface="+mn-ea"/>
                <a:cs typeface="+mn-cs"/>
              </a:rPr>
              <a:t> is any person, organization, system, or device which has no direct affiliation with the User or the transaction in question. A familiar example of a Third Party is an online advertiser.</a:t>
            </a:r>
          </a:p>
          <a:p>
            <a:r>
              <a:rPr lang="en-US" sz="1200" kern="1200" dirty="0" smtClean="0">
                <a:solidFill>
                  <a:schemeClr val="tx1"/>
                </a:solidFill>
                <a:effectLst/>
                <a:latin typeface="+mn-lt"/>
                <a:ea typeface="+mn-ea"/>
                <a:cs typeface="+mn-cs"/>
              </a:rPr>
              <a:t>For purposes of this report, we define a </a:t>
            </a:r>
            <a:r>
              <a:rPr lang="en-US" sz="1200" b="1" i="0" kern="1200" dirty="0" smtClean="0">
                <a:solidFill>
                  <a:schemeClr val="tx1"/>
                </a:solidFill>
                <a:effectLst/>
                <a:latin typeface="+mn-lt"/>
                <a:ea typeface="+mn-ea"/>
                <a:cs typeface="+mn-cs"/>
              </a:rPr>
              <a:t>Claim</a:t>
            </a:r>
            <a:r>
              <a:rPr lang="en-US" sz="1200" kern="1200" dirty="0" smtClean="0">
                <a:solidFill>
                  <a:schemeClr val="tx1"/>
                </a:solidFill>
                <a:effectLst/>
                <a:latin typeface="+mn-lt"/>
                <a:ea typeface="+mn-ea"/>
                <a:cs typeface="+mn-cs"/>
              </a:rPr>
              <a:t> as an assertion that an Attribute is truthful or correct. A Claim may be made by any party.  Examples of User Claims are, “I am over 18 years old,” “I am a constituent or citizen,” or “I am authorized to enter your network.” Claims are not visually represented in this report.  In technical circles, a “claim” is an assertion that may be derived by comparing or analyzing one or more Attributes.</a:t>
            </a:r>
          </a:p>
          <a:p>
            <a:r>
              <a:rPr lang="en-US" sz="1200" kern="1200" dirty="0" smtClean="0">
                <a:solidFill>
                  <a:schemeClr val="tx1"/>
                </a:solidFill>
                <a:effectLst/>
                <a:latin typeface="+mn-lt"/>
                <a:ea typeface="+mn-ea"/>
                <a:cs typeface="+mn-cs"/>
              </a:rPr>
              <a:t>According to NSTIC, the</a:t>
            </a:r>
            <a:r>
              <a:rPr lang="en-US" sz="1200" b="1"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Identity Ecosystem Framework</a:t>
            </a:r>
            <a:r>
              <a:rPr lang="en-US" sz="1200" kern="1200" dirty="0" smtClean="0">
                <a:solidFill>
                  <a:schemeClr val="tx1"/>
                </a:solidFill>
                <a:effectLst/>
                <a:latin typeface="+mn-lt"/>
                <a:ea typeface="+mn-ea"/>
                <a:cs typeface="+mn-cs"/>
              </a:rPr>
              <a:t> is “the overarching set of interoperability standards, risk models, privacy and liability policies, requirements, and accountability mechanisms that structure the Identity Ecosystem.”</a:t>
            </a:r>
          </a:p>
          <a:p>
            <a:r>
              <a:rPr lang="en-US" sz="120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Identity Ecosystem Marketplace</a:t>
            </a:r>
            <a:r>
              <a:rPr lang="en-US" sz="1200" kern="1200" dirty="0" smtClean="0">
                <a:solidFill>
                  <a:schemeClr val="tx1"/>
                </a:solidFill>
                <a:effectLst/>
                <a:latin typeface="+mn-lt"/>
                <a:ea typeface="+mn-ea"/>
                <a:cs typeface="+mn-cs"/>
              </a:rPr>
              <a:t> is the Identity Marketplace created by the Identity Ecosystem, where Identity Ecosystem Participants may commoditize and trade User identities and Attributes in exchange for benefits.  Not all Identity Ecosystem transactions necessarily commoditize human identity. The exchange of identity information in many e-commerce transactions is ancillary to the transaction, and the User pays directly for the benefit of the transaction (e.g. a money transfer, music or movie download). Notwithstanding, the Identity Ecosystem Marketplace enables Participants to more easily commoditize identity as an additional source of revenue.</a:t>
            </a:r>
          </a:p>
          <a:p>
            <a:r>
              <a:rPr lang="en-US" sz="1200" b="1" i="0" kern="1200" dirty="0" smtClean="0">
                <a:solidFill>
                  <a:schemeClr val="tx1"/>
                </a:solidFill>
                <a:effectLst/>
                <a:latin typeface="+mn-lt"/>
                <a:ea typeface="+mn-ea"/>
                <a:cs typeface="+mn-cs"/>
              </a:rPr>
              <a:t>Fair Information Practice Principles</a:t>
            </a:r>
            <a:r>
              <a:rPr lang="en-US" sz="1200" kern="1200" dirty="0" smtClean="0">
                <a:solidFill>
                  <a:schemeClr val="tx1"/>
                </a:solidFill>
                <a:effectLst/>
                <a:latin typeface="+mn-lt"/>
                <a:ea typeface="+mn-ea"/>
                <a:cs typeface="+mn-cs"/>
              </a:rPr>
              <a:t> (FIPPs) are Transparency, Individual Participation, Purpose Specification, Data Minimization, Use Limitation, Data Quality and Integrity, Security, and Accountability and Auditing.  NSTIC identifies FIPPs as core requirements in the Identity Ecosystem, but stops short of mandating FIPPs.</a:t>
            </a:r>
            <a:r>
              <a:rPr lang="en-US" dirty="0" smtClean="0">
                <a:effectLst/>
              </a:rPr>
              <a:t> </a:t>
            </a:r>
            <a:r>
              <a:rPr lang="en-US" sz="1200" i="1" kern="1200" dirty="0" smtClean="0">
                <a:solidFill>
                  <a:schemeClr val="tx1"/>
                </a:solidFill>
                <a:effectLst/>
                <a:latin typeface="+mn-lt"/>
                <a:ea typeface="+mn-ea"/>
                <a:cs typeface="+mn-cs"/>
              </a:rPr>
              <a:t>National Strategy for Trusted Identities in Cyberspace: Enhancing Online Choice, Efficiency, Security, and Privacy</a:t>
            </a:r>
            <a:r>
              <a:rPr lang="en-US" sz="1200" kern="1200" dirty="0" smtClean="0">
                <a:solidFill>
                  <a:schemeClr val="tx1"/>
                </a:solidFill>
                <a:effectLst/>
                <a:latin typeface="+mn-lt"/>
                <a:ea typeface="+mn-ea"/>
                <a:cs typeface="+mn-cs"/>
              </a:rPr>
              <a:t>, April 15, 2011, p. 24. </a:t>
            </a:r>
            <a:r>
              <a:rPr lang="en-US" sz="1200" u="sng" kern="1200" dirty="0" smtClean="0">
                <a:solidFill>
                  <a:schemeClr val="tx1"/>
                </a:solidFill>
                <a:effectLst/>
                <a:latin typeface="+mn-lt"/>
                <a:ea typeface="+mn-ea"/>
                <a:cs typeface="+mn-cs"/>
                <a:hlinkClick r:id="rId3"/>
              </a:rPr>
              <a:t>http://www.nist.gov/nstic</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12</a:t>
            </a:fld>
            <a:endParaRPr lang="en-US" dirty="0"/>
          </a:p>
        </p:txBody>
      </p:sp>
    </p:spTree>
    <p:extLst>
      <p:ext uri="{BB962C8B-B14F-4D97-AF65-F5344CB8AC3E}">
        <p14:creationId xmlns:p14="http://schemas.microsoft.com/office/powerpoint/2010/main" val="3702925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Verified transactions occur between consumers and service providers even today.  A simplified verified transaction today is illustrated here. In this example, the Relying Party could be an online service provider, while the Attribute Provider could be a Credit Reporting Agency.  In </a:t>
            </a:r>
            <a:r>
              <a:rPr lang="en-US" sz="1200" b="1" i="0" kern="1200" dirty="0" smtClean="0">
                <a:solidFill>
                  <a:schemeClr val="tx1"/>
                </a:solidFill>
                <a:effectLst/>
                <a:latin typeface="+mn-lt"/>
                <a:ea typeface="+mn-ea"/>
                <a:cs typeface="+mn-cs"/>
              </a:rPr>
              <a:t>Figure 6</a:t>
            </a:r>
            <a:r>
              <a:rPr lang="en-US" sz="1200" kern="1200" dirty="0" smtClean="0">
                <a:solidFill>
                  <a:schemeClr val="tx1"/>
                </a:solidFill>
                <a:effectLst/>
                <a:latin typeface="+mn-lt"/>
                <a:ea typeface="+mn-ea"/>
                <a:cs typeface="+mn-cs"/>
              </a:rPr>
              <a:t>, the numbers and lines represent the following communications among Participants:</a:t>
            </a:r>
          </a:p>
          <a:p>
            <a:pPr lvl="0"/>
            <a:r>
              <a:rPr lang="en-US" sz="1200" kern="1200" dirty="0" smtClean="0">
                <a:solidFill>
                  <a:schemeClr val="tx1"/>
                </a:solidFill>
                <a:effectLst/>
                <a:latin typeface="+mn-lt"/>
                <a:ea typeface="+mn-ea"/>
                <a:cs typeface="+mn-cs"/>
              </a:rPr>
              <a:t>1.	The User requests a service or benefit from the Relying Party</a:t>
            </a:r>
          </a:p>
          <a:p>
            <a:pPr lvl="0"/>
            <a:r>
              <a:rPr lang="en-US" sz="1200" kern="1200" dirty="0" smtClean="0">
                <a:solidFill>
                  <a:schemeClr val="tx1"/>
                </a:solidFill>
                <a:effectLst/>
                <a:latin typeface="+mn-lt"/>
                <a:ea typeface="+mn-ea"/>
                <a:cs typeface="+mn-cs"/>
              </a:rPr>
              <a:t>2.	The Relying Party requests personal information, such as a SSN and other Personally Identifiable Information (PII)</a:t>
            </a:r>
          </a:p>
          <a:p>
            <a:pPr lvl="0"/>
            <a:r>
              <a:rPr lang="en-US" sz="1200" kern="1200" dirty="0" smtClean="0">
                <a:solidFill>
                  <a:schemeClr val="tx1"/>
                </a:solidFill>
                <a:effectLst/>
                <a:latin typeface="+mn-lt"/>
                <a:ea typeface="+mn-ea"/>
                <a:cs typeface="+mn-cs"/>
              </a:rPr>
              <a:t>3.	The User provides his SSN and PII to the Relying Party</a:t>
            </a:r>
          </a:p>
          <a:p>
            <a:pPr lvl="0"/>
            <a:r>
              <a:rPr lang="en-US" sz="1200" kern="1200" dirty="0" smtClean="0">
                <a:solidFill>
                  <a:schemeClr val="tx1"/>
                </a:solidFill>
                <a:effectLst/>
                <a:latin typeface="+mn-lt"/>
                <a:ea typeface="+mn-ea"/>
                <a:cs typeface="+mn-cs"/>
              </a:rPr>
              <a:t>4.	The Relying Party sends the SSN and PII to an Attribute Provider</a:t>
            </a:r>
          </a:p>
          <a:p>
            <a:pPr lvl="0"/>
            <a:r>
              <a:rPr lang="en-US" sz="1200" kern="1200" dirty="0" smtClean="0">
                <a:solidFill>
                  <a:schemeClr val="tx1"/>
                </a:solidFill>
                <a:effectLst/>
                <a:latin typeface="+mn-lt"/>
                <a:ea typeface="+mn-ea"/>
                <a:cs typeface="+mn-cs"/>
              </a:rPr>
              <a:t>5.</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Attribute Provider rarely has a duty to ask the User permission to share additional PII with the Relying Party or Third Parties.</a:t>
            </a:r>
          </a:p>
          <a:p>
            <a:pPr lvl="0"/>
            <a:r>
              <a:rPr lang="en-US" sz="1200" kern="1200" dirty="0" smtClean="0">
                <a:solidFill>
                  <a:schemeClr val="tx1"/>
                </a:solidFill>
                <a:effectLst/>
                <a:latin typeface="+mn-lt"/>
                <a:ea typeface="+mn-ea"/>
                <a:cs typeface="+mn-cs"/>
              </a:rPr>
              <a:t>6.	The Attribute Provider verifies that the SSN and PII match its records, and may send additional information, such as a credit score to the Relying Party.</a:t>
            </a:r>
          </a:p>
          <a:p>
            <a:pPr lvl="0"/>
            <a:r>
              <a:rPr lang="en-US" sz="1200" kern="1200" dirty="0" smtClean="0">
                <a:solidFill>
                  <a:schemeClr val="tx1"/>
                </a:solidFill>
                <a:effectLst/>
                <a:latin typeface="+mn-lt"/>
                <a:ea typeface="+mn-ea"/>
                <a:cs typeface="+mn-cs"/>
              </a:rPr>
              <a:t>7.	The Relying Party provides the benefit, and absent fiduciary or contractual limitations, may share the SSN and PII with its Parent Company and Third Parties.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13</a:t>
            </a:fld>
            <a:endParaRPr lang="en-US" dirty="0"/>
          </a:p>
        </p:txBody>
      </p:sp>
    </p:spTree>
    <p:extLst>
      <p:ext uri="{BB962C8B-B14F-4D97-AF65-F5344CB8AC3E}">
        <p14:creationId xmlns:p14="http://schemas.microsoft.com/office/powerpoint/2010/main" val="1990956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7: Current Typical Verified Identity Transaction (Identity Market Diagram)</a:t>
            </a:r>
          </a:p>
          <a:p>
            <a:r>
              <a:rPr lang="en-US" dirty="0" smtClean="0"/>
              <a:t> </a:t>
            </a:r>
          </a:p>
          <a:p>
            <a:r>
              <a:rPr lang="en-US" dirty="0" smtClean="0"/>
              <a:t>In Figure 7, data and money (or other value) is typically exchanged in the following manner during a verified identity transaction:</a:t>
            </a:r>
          </a:p>
          <a:p>
            <a:r>
              <a:rPr lang="en-US" dirty="0" smtClean="0"/>
              <a:t>1.	The User provides the Relying Party PII or other personal Attributes, as well as money or value in exchange for a benefit.</a:t>
            </a:r>
          </a:p>
          <a:p>
            <a:r>
              <a:rPr lang="en-US" dirty="0" smtClean="0"/>
              <a:t>2.	Attribute Providers give the Relying Party additional User Attributes, in exchange for money or value.</a:t>
            </a:r>
          </a:p>
          <a:p>
            <a:r>
              <a:rPr lang="en-US" dirty="0" smtClean="0"/>
              <a:t>3.	Absent fiduciary or contractual limitations, the Relying Party may aggregate and share the User Attributes and Transaction Information with third parties, in exchange for money or value.</a:t>
            </a:r>
          </a:p>
          <a:p>
            <a:r>
              <a:rPr lang="en-US" dirty="0" smtClean="0"/>
              <a:t>4.	The Relying Party is often required to share Transaction and aggregated User Attributes with its Parent Company.</a:t>
            </a:r>
          </a:p>
          <a:p>
            <a:endParaRPr lang="en-US" dirty="0"/>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14</a:t>
            </a:fld>
            <a:endParaRPr lang="en-US" dirty="0"/>
          </a:p>
        </p:txBody>
      </p:sp>
    </p:spTree>
    <p:extLst>
      <p:ext uri="{BB962C8B-B14F-4D97-AF65-F5344CB8AC3E}">
        <p14:creationId xmlns:p14="http://schemas.microsoft.com/office/powerpoint/2010/main" val="681442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1" kern="1200" dirty="0" smtClean="0">
                <a:solidFill>
                  <a:schemeClr val="tx1"/>
                </a:solidFill>
                <a:effectLst/>
                <a:latin typeface="+mn-lt"/>
                <a:ea typeface="+mn-ea"/>
                <a:cs typeface="+mn-cs"/>
              </a:rPr>
              <a:t>Figure 8: Ideal Federated Identity Transaction (Simplified Communication Diagram)</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i="0" kern="1200" dirty="0" smtClean="0">
                <a:solidFill>
                  <a:schemeClr val="tx1"/>
                </a:solidFill>
                <a:effectLst/>
                <a:latin typeface="+mn-lt"/>
                <a:ea typeface="+mn-ea"/>
                <a:cs typeface="+mn-cs"/>
              </a:rPr>
              <a:t>Figure 8</a:t>
            </a:r>
            <a:r>
              <a:rPr lang="en-US" sz="1200" kern="1200" dirty="0" smtClean="0">
                <a:solidFill>
                  <a:schemeClr val="tx1"/>
                </a:solidFill>
                <a:effectLst/>
                <a:latin typeface="+mn-lt"/>
                <a:ea typeface="+mn-ea"/>
                <a:cs typeface="+mn-cs"/>
              </a:rPr>
              <a:t> outlines an ideal verified federated identity transaction that utilizes privacy-enhancing technology, zero-knowledge proofs, and implements generally accepted FIPPs, including data minimization. In this simplified communications diagram, an ideal Federated Identity Transaction would include the following steps:</a:t>
            </a:r>
          </a:p>
          <a:p>
            <a:pPr lvl="0"/>
            <a:r>
              <a:rPr lang="en-US" sz="1200" kern="1200" dirty="0" smtClean="0">
                <a:solidFill>
                  <a:schemeClr val="tx1"/>
                </a:solidFill>
                <a:effectLst/>
                <a:latin typeface="+mn-lt"/>
                <a:ea typeface="+mn-ea"/>
                <a:cs typeface="+mn-cs"/>
              </a:rPr>
              <a:t>1.</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User contacts the Identity Provider, and dictates the terms of the Data Usage Policy to the IdP, which the IdP accepts. The User then provides PII to the Identity Provider.</a:t>
            </a:r>
          </a:p>
          <a:p>
            <a:pPr lvl="0"/>
            <a:r>
              <a:rPr lang="en-US" sz="1200" kern="1200" dirty="0" smtClean="0">
                <a:solidFill>
                  <a:schemeClr val="tx1"/>
                </a:solidFill>
                <a:effectLst/>
                <a:latin typeface="+mn-lt"/>
                <a:ea typeface="+mn-ea"/>
                <a:cs typeface="+mn-cs"/>
              </a:rPr>
              <a:t>2. The IdP may contact Attribute Providers, requesting that the Attribute Provider confirm the User’s Attributes, and perhaps share additional Attributes.</a:t>
            </a:r>
          </a:p>
          <a:p>
            <a:pPr lvl="0"/>
            <a:r>
              <a:rPr lang="en-US" sz="1200" kern="1200" dirty="0" smtClean="0">
                <a:solidFill>
                  <a:schemeClr val="tx1"/>
                </a:solidFill>
                <a:effectLst/>
                <a:latin typeface="+mn-lt"/>
                <a:ea typeface="+mn-ea"/>
                <a:cs typeface="+mn-cs"/>
              </a:rPr>
              <a:t>3. Ideally, an Attribute Provider will a duty to ask the User’s permission to share or confirm attributes.  However, this will not always be the case. For example, while a healthcare clearinghouse may be required to get consent to share Attributes, an online marketing agency may not. </a:t>
            </a:r>
          </a:p>
          <a:p>
            <a:pPr lvl="0"/>
            <a:r>
              <a:rPr lang="en-US" sz="1200" kern="1200" dirty="0" smtClean="0">
                <a:solidFill>
                  <a:schemeClr val="tx1"/>
                </a:solidFill>
                <a:effectLst/>
                <a:latin typeface="+mn-lt"/>
                <a:ea typeface="+mn-ea"/>
                <a:cs typeface="+mn-cs"/>
              </a:rPr>
              <a:t>4. However, in the rare event that an Attribute Provider must ask consent, the User would provide it.</a:t>
            </a:r>
          </a:p>
          <a:p>
            <a:pPr lvl="0"/>
            <a:r>
              <a:rPr lang="en-US" sz="1200" kern="1200" dirty="0" smtClean="0">
                <a:solidFill>
                  <a:schemeClr val="tx1"/>
                </a:solidFill>
                <a:effectLst/>
                <a:latin typeface="+mn-lt"/>
                <a:ea typeface="+mn-ea"/>
                <a:cs typeface="+mn-cs"/>
              </a:rPr>
              <a:t>5. The Attribute Provider verifies the User’s PII to the IdP.</a:t>
            </a:r>
          </a:p>
          <a:p>
            <a:pPr lvl="0"/>
            <a:r>
              <a:rPr lang="en-US" sz="1200" kern="1200" dirty="0" smtClean="0">
                <a:solidFill>
                  <a:schemeClr val="tx1"/>
                </a:solidFill>
                <a:effectLst/>
                <a:latin typeface="+mn-lt"/>
                <a:ea typeface="+mn-ea"/>
                <a:cs typeface="+mn-cs"/>
              </a:rPr>
              <a:t>6. Later, the User requests a service from a Relying Party. The Relying Party must know certain Attributes about the User before it can provide a benefit.  Instead of giving the Relying Party his date of birth, the User asserts that he is over 18 years old.</a:t>
            </a:r>
          </a:p>
          <a:p>
            <a:pPr lvl="0"/>
            <a:r>
              <a:rPr lang="en-US" sz="1200" kern="1200" dirty="0" smtClean="0">
                <a:solidFill>
                  <a:schemeClr val="tx1"/>
                </a:solidFill>
                <a:effectLst/>
                <a:latin typeface="+mn-lt"/>
                <a:ea typeface="+mn-ea"/>
                <a:cs typeface="+mn-cs"/>
              </a:rPr>
              <a:t>7. Ideally, the User does not share his NSTIC credential with the Relying Party, but transmits it directly to the IdP, with no information about the transaction.</a:t>
            </a:r>
          </a:p>
          <a:p>
            <a:pPr lvl="0"/>
            <a:r>
              <a:rPr lang="en-US" sz="1200" kern="1200" dirty="0" smtClean="0">
                <a:solidFill>
                  <a:schemeClr val="tx1"/>
                </a:solidFill>
                <a:effectLst/>
                <a:latin typeface="+mn-lt"/>
                <a:ea typeface="+mn-ea"/>
                <a:cs typeface="+mn-cs"/>
              </a:rPr>
              <a:t>8. The IdP transmits a message to the Relying Party, verifying the User’s identity.</a:t>
            </a:r>
          </a:p>
          <a:p>
            <a:pPr lvl="0"/>
            <a:r>
              <a:rPr lang="en-US" sz="1200" kern="1200" dirty="0" smtClean="0">
                <a:solidFill>
                  <a:schemeClr val="tx1"/>
                </a:solidFill>
                <a:effectLst/>
                <a:latin typeface="+mn-lt"/>
                <a:ea typeface="+mn-ea"/>
                <a:cs typeface="+mn-cs"/>
              </a:rPr>
              <a:t>9. In a zero-knowledge transaction, the IdP would have no knowledge of the details of the transaction.</a:t>
            </a:r>
          </a:p>
          <a:p>
            <a:r>
              <a:rPr lang="en-US" sz="1200" kern="1200" dirty="0" smtClean="0">
                <a:solidFill>
                  <a:schemeClr val="tx1"/>
                </a:solidFill>
                <a:effectLst/>
                <a:latin typeface="+mn-lt"/>
                <a:ea typeface="+mn-ea"/>
                <a:cs typeface="+mn-cs"/>
              </a:rPr>
              <a:t>This implementation of NSTIC creates a better privacy outcome than the current trajectory of privacy practices in the United States.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47641A6-398B-4563-84E1-EF42275D9804}" type="slidenum">
              <a:rPr lang="en-US" smtClean="0"/>
              <a:pPr>
                <a:defRPr/>
              </a:pPr>
              <a:t>15</a:t>
            </a:fld>
            <a:endParaRPr lang="en-US" dirty="0"/>
          </a:p>
        </p:txBody>
      </p:sp>
    </p:spTree>
    <p:extLst>
      <p:ext uri="{BB962C8B-B14F-4D97-AF65-F5344CB8AC3E}">
        <p14:creationId xmlns:p14="http://schemas.microsoft.com/office/powerpoint/2010/main" val="38003849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itle CNG.jpg"/>
          <p:cNvPicPr>
            <a:picLocks noChangeAspect="1"/>
          </p:cNvPicPr>
          <p:nvPr/>
        </p:nvPicPr>
        <p:blipFill>
          <a:blip r:embed="rId2" cstate="print"/>
          <a:srcRect/>
          <a:stretch>
            <a:fillRect/>
          </a:stretch>
        </p:blipFill>
        <p:spPr bwMode="auto">
          <a:xfrm>
            <a:off x="3175" y="0"/>
            <a:ext cx="9137650" cy="6858000"/>
          </a:xfrm>
          <a:prstGeom prst="rect">
            <a:avLst/>
          </a:prstGeom>
          <a:noFill/>
          <a:ln w="9525">
            <a:noFill/>
            <a:miter lim="800000"/>
            <a:headEnd/>
            <a:tailEnd/>
          </a:ln>
        </p:spPr>
      </p:pic>
      <p:pic>
        <p:nvPicPr>
          <p:cNvPr id="5" name="Picture 11" descr="IFlogo"/>
          <p:cNvPicPr>
            <a:picLocks noChangeAspect="1" noChangeArrowheads="1"/>
          </p:cNvPicPr>
          <p:nvPr/>
        </p:nvPicPr>
        <p:blipFill>
          <a:blip r:embed="rId3" cstate="print"/>
          <a:srcRect/>
          <a:stretch>
            <a:fillRect/>
          </a:stretch>
        </p:blipFill>
        <p:spPr bwMode="auto">
          <a:xfrm>
            <a:off x="152400" y="5181600"/>
            <a:ext cx="3035300" cy="1589088"/>
          </a:xfrm>
          <a:prstGeom prst="rect">
            <a:avLst/>
          </a:prstGeom>
          <a:noFill/>
          <a:ln w="9525">
            <a:noFill/>
            <a:miter lim="800000"/>
            <a:headEnd/>
            <a:tailEnd/>
          </a:ln>
        </p:spPr>
      </p:pic>
      <p:sp>
        <p:nvSpPr>
          <p:cNvPr id="6" name="TextBox 5"/>
          <p:cNvSpPr txBox="1"/>
          <p:nvPr userDrawn="1"/>
        </p:nvSpPr>
        <p:spPr>
          <a:xfrm>
            <a:off x="3124200" y="6230938"/>
            <a:ext cx="279400" cy="246062"/>
          </a:xfrm>
          <a:prstGeom prst="rect">
            <a:avLst/>
          </a:prstGeom>
          <a:noFill/>
        </p:spPr>
        <p:txBody>
          <a:bodyPr wrap="none">
            <a:spAutoFit/>
          </a:bodyPr>
          <a:lstStyle/>
          <a:p>
            <a:pPr>
              <a:defRPr/>
            </a:pPr>
            <a:r>
              <a:rPr lang="en-US" sz="1000" dirty="0"/>
              <a:t>®</a:t>
            </a:r>
          </a:p>
        </p:txBody>
      </p:sp>
      <p:sp>
        <p:nvSpPr>
          <p:cNvPr id="2" name="Title 1"/>
          <p:cNvSpPr>
            <a:spLocks noGrp="1"/>
          </p:cNvSpPr>
          <p:nvPr>
            <p:ph type="ctrTitle"/>
          </p:nvPr>
        </p:nvSpPr>
        <p:spPr>
          <a:xfrm>
            <a:off x="685800" y="2209800"/>
            <a:ext cx="7772400" cy="914400"/>
          </a:xfrm>
        </p:spPr>
        <p:txBody>
          <a:bodyPr/>
          <a:lstStyle>
            <a:lvl1pPr>
              <a:defRPr>
                <a:solidFill>
                  <a:srgbClr val="084C8E"/>
                </a:solidFill>
                <a:latin typeface="Rockwell" pitchFamily="18"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200399"/>
            <a:ext cx="6400800" cy="762000"/>
          </a:xfrm>
        </p:spPr>
        <p:txBody>
          <a:bodyPr/>
          <a:lstStyle>
            <a:lvl1pPr marL="0" indent="0" algn="ctr">
              <a:buNone/>
              <a:defRPr>
                <a:solidFill>
                  <a:srgbClr val="084C8E"/>
                </a:solidFill>
                <a:latin typeface="Eurostile"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098294A-617F-443F-A6B4-488404C8C7CE}" type="datetime1">
              <a:rPr lang="en-US"/>
              <a:pPr>
                <a:defRPr/>
              </a:pPr>
              <a:t>4/19/2011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A868130-871D-4F7F-8C8A-A11148DB82C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5CC8262-FA70-4BC7-81E0-4704EFEFF108}" type="datetime1">
              <a:rPr lang="en-US"/>
              <a:pPr>
                <a:defRPr/>
              </a:pPr>
              <a:t>4/19/2011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AE7F99E-05B0-4308-B620-7D7CC4AA74E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Slide CNG.jpg"/>
          <p:cNvPicPr>
            <a:picLocks noChangeAspect="1"/>
          </p:cNvPicPr>
          <p:nvPr/>
        </p:nvPicPr>
        <p:blipFill>
          <a:blip r:embed="rId2" cstate="print"/>
          <a:srcRect/>
          <a:stretch>
            <a:fillRect/>
          </a:stretch>
        </p:blipFill>
        <p:spPr bwMode="auto">
          <a:xfrm>
            <a:off x="1322388" y="990600"/>
            <a:ext cx="7818437" cy="5867400"/>
          </a:xfrm>
          <a:prstGeom prst="rect">
            <a:avLst/>
          </a:prstGeom>
          <a:noFill/>
          <a:ln w="9525">
            <a:noFill/>
            <a:miter lim="800000"/>
            <a:headEnd/>
            <a:tailEnd/>
          </a:ln>
        </p:spPr>
      </p:pic>
      <p:pic>
        <p:nvPicPr>
          <p:cNvPr id="5" name="Picture 11" descr="IFlogo"/>
          <p:cNvPicPr>
            <a:picLocks noChangeAspect="1" noChangeArrowheads="1"/>
          </p:cNvPicPr>
          <p:nvPr/>
        </p:nvPicPr>
        <p:blipFill>
          <a:blip r:embed="rId3" cstate="print"/>
          <a:srcRect/>
          <a:stretch>
            <a:fillRect/>
          </a:stretch>
        </p:blipFill>
        <p:spPr bwMode="auto">
          <a:xfrm>
            <a:off x="158750" y="5867400"/>
            <a:ext cx="1746250" cy="914400"/>
          </a:xfrm>
          <a:prstGeom prst="rect">
            <a:avLst/>
          </a:prstGeom>
          <a:noFill/>
          <a:ln w="9525">
            <a:noFill/>
            <a:miter lim="800000"/>
            <a:headEnd/>
            <a:tailEnd/>
          </a:ln>
        </p:spPr>
      </p:pic>
      <p:pic>
        <p:nvPicPr>
          <p:cNvPr id="6" name="Picture 8" descr="Top Longer CNG.jpg"/>
          <p:cNvPicPr>
            <a:picLocks noChangeAspect="1"/>
          </p:cNvPicPr>
          <p:nvPr/>
        </p:nvPicPr>
        <p:blipFill>
          <a:blip r:embed="rId4" cstate="print"/>
          <a:srcRect/>
          <a:stretch>
            <a:fillRect/>
          </a:stretch>
        </p:blipFill>
        <p:spPr bwMode="auto">
          <a:xfrm>
            <a:off x="0" y="0"/>
            <a:ext cx="8305800" cy="625475"/>
          </a:xfrm>
          <a:prstGeom prst="rect">
            <a:avLst/>
          </a:prstGeom>
          <a:noFill/>
          <a:ln w="9525">
            <a:noFill/>
            <a:miter lim="800000"/>
            <a:headEnd/>
            <a:tailEnd/>
          </a:ln>
        </p:spPr>
      </p:pic>
      <p:sp>
        <p:nvSpPr>
          <p:cNvPr id="7" name="TextBox 6"/>
          <p:cNvSpPr txBox="1"/>
          <p:nvPr userDrawn="1"/>
        </p:nvSpPr>
        <p:spPr>
          <a:xfrm>
            <a:off x="8805446" y="11561"/>
            <a:ext cx="338554" cy="2139368"/>
          </a:xfrm>
          <a:prstGeom prst="rect">
            <a:avLst/>
          </a:prstGeom>
          <a:noFill/>
        </p:spPr>
        <p:txBody>
          <a:bodyPr vert="vert270" wrap="none">
            <a:spAutoFit/>
          </a:bodyPr>
          <a:lstStyle/>
          <a:p>
            <a:pPr>
              <a:defRPr/>
            </a:pPr>
            <a:r>
              <a:rPr lang="en-US" sz="1000" dirty="0" smtClean="0"/>
              <a:t> Copyright </a:t>
            </a:r>
            <a:r>
              <a:rPr lang="en-US" sz="1000" dirty="0"/>
              <a:t>Identity Finder, LLC </a:t>
            </a:r>
            <a:r>
              <a:rPr lang="en-US" sz="1000" dirty="0" smtClean="0"/>
              <a:t>2011</a:t>
            </a:r>
            <a:endParaRPr lang="en-US" sz="1000" dirty="0"/>
          </a:p>
        </p:txBody>
      </p:sp>
      <p:sp>
        <p:nvSpPr>
          <p:cNvPr id="8" name="TextBox 7"/>
          <p:cNvSpPr txBox="1"/>
          <p:nvPr userDrawn="1"/>
        </p:nvSpPr>
        <p:spPr>
          <a:xfrm>
            <a:off x="1831975" y="6451600"/>
            <a:ext cx="258763" cy="215900"/>
          </a:xfrm>
          <a:prstGeom prst="rect">
            <a:avLst/>
          </a:prstGeom>
          <a:noFill/>
        </p:spPr>
        <p:txBody>
          <a:bodyPr wrap="none">
            <a:spAutoFit/>
          </a:bodyPr>
          <a:lstStyle/>
          <a:p>
            <a:pPr>
              <a:defRPr/>
            </a:pPr>
            <a:r>
              <a:rPr lang="en-US" sz="800" dirty="0"/>
              <a:t>®</a:t>
            </a:r>
          </a:p>
        </p:txBody>
      </p:sp>
      <p:sp>
        <p:nvSpPr>
          <p:cNvPr id="9" name="Slide Number Placeholder 5"/>
          <p:cNvSpPr txBox="1">
            <a:spLocks/>
          </p:cNvSpPr>
          <p:nvPr userDrawn="1"/>
        </p:nvSpPr>
        <p:spPr bwMode="auto">
          <a:xfrm>
            <a:off x="7239000" y="6477000"/>
            <a:ext cx="1905000" cy="381000"/>
          </a:xfrm>
          <a:prstGeom prst="rect">
            <a:avLst/>
          </a:prstGeom>
          <a:noFill/>
          <a:ln w="9525">
            <a:noFill/>
            <a:miter lim="800000"/>
            <a:headEnd/>
            <a:tailEnd/>
          </a:ln>
        </p:spPr>
        <p:txBody>
          <a:bodyPr/>
          <a:lstStyle>
            <a:lvl1pPr>
              <a:defRPr dirty="0" smtClean="0">
                <a:solidFill>
                  <a:schemeClr val="tx1">
                    <a:lumMod val="65000"/>
                    <a:lumOff val="35000"/>
                  </a:schemeClr>
                </a:solidFill>
              </a:defRPr>
            </a:lvl1pPr>
          </a:lstStyle>
          <a:p>
            <a:pPr algn="r">
              <a:defRPr/>
            </a:pPr>
            <a:r>
              <a:rPr lang="en-US" sz="1400" dirty="0">
                <a:ea typeface="+mn-ea"/>
                <a:cs typeface="Arial" charset="0"/>
              </a:rPr>
              <a:t>Page </a:t>
            </a:r>
            <a:fld id="{1C6E1C34-02A2-4DD0-8407-3920C04CB884}" type="slidenum">
              <a:rPr lang="en-US" sz="1400">
                <a:ea typeface="+mn-ea"/>
                <a:cs typeface="Arial" charset="0"/>
              </a:rPr>
              <a:pPr algn="r">
                <a:defRPr/>
              </a:pPr>
              <a:t>‹#›</a:t>
            </a:fld>
            <a:endParaRPr lang="en-US" sz="1400" dirty="0">
              <a:ea typeface="+mn-ea"/>
              <a:cs typeface="Arial" charset="0"/>
            </a:endParaRPr>
          </a:p>
        </p:txBody>
      </p:sp>
      <p:sp>
        <p:nvSpPr>
          <p:cNvPr id="3" name="Content Placeholder 2"/>
          <p:cNvSpPr>
            <a:spLocks noGrp="1"/>
          </p:cNvSpPr>
          <p:nvPr>
            <p:ph idx="1"/>
          </p:nvPr>
        </p:nvSpPr>
        <p:spPr>
          <a:xfrm>
            <a:off x="685800" y="1066800"/>
            <a:ext cx="7772400" cy="5029200"/>
          </a:xfrm>
        </p:spPr>
        <p:txBody>
          <a:bodyPr>
            <a:normAutofit/>
          </a:bodyPr>
          <a:lstStyle>
            <a:lvl1pPr>
              <a:defRPr>
                <a:solidFill>
                  <a:srgbClr val="084C8E"/>
                </a:solidFill>
                <a:latin typeface="Calibri" pitchFamily="34" charset="0"/>
              </a:defRPr>
            </a:lvl1pPr>
            <a:lvl2pPr>
              <a:defRPr>
                <a:solidFill>
                  <a:srgbClr val="084C8E"/>
                </a:solidFill>
                <a:latin typeface="Calibri" pitchFamily="34" charset="0"/>
              </a:defRPr>
            </a:lvl2pPr>
            <a:lvl3pPr>
              <a:defRPr>
                <a:solidFill>
                  <a:srgbClr val="084C8E"/>
                </a:solidFill>
                <a:latin typeface="Calibri" pitchFamily="34" charset="0"/>
              </a:defRPr>
            </a:lvl3pPr>
            <a:lvl4pPr>
              <a:defRPr>
                <a:solidFill>
                  <a:srgbClr val="084C8E"/>
                </a:solidFill>
                <a:latin typeface="Calibri" pitchFamily="34" charset="0"/>
              </a:defRPr>
            </a:lvl4pPr>
            <a:lvl5pPr>
              <a:defRPr>
                <a:solidFill>
                  <a:srgbClr val="084C8E"/>
                </a:solidFill>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0" y="-99235"/>
            <a:ext cx="8305800" cy="708835"/>
          </a:xfrm>
        </p:spPr>
        <p:txBody>
          <a:bodyPr anchor="t"/>
          <a:lstStyle>
            <a:lvl1pPr algn="l">
              <a:defRPr>
                <a:solidFill>
                  <a:schemeClr val="bg1"/>
                </a:solidFill>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0E13C1B-58BD-4C04-9A0D-1B9418A00422}" type="datetime1">
              <a:rPr lang="en-US"/>
              <a:pPr>
                <a:defRPr/>
              </a:pPr>
              <a:t>4/19/2011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933425-9ACF-4C82-8651-BDBFD8CD4A2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85E40461-F005-4CE5-9241-7702D5B8154A}" type="datetime1">
              <a:rPr lang="en-US"/>
              <a:pPr>
                <a:defRPr/>
              </a:pPr>
              <a:t>4/19/2011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3B11D32-F323-4DC5-92C4-1CE95977055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AFBC4272-B9B8-4813-B946-CF5F54451C05}" type="datetime1">
              <a:rPr lang="en-US"/>
              <a:pPr>
                <a:defRPr/>
              </a:pPr>
              <a:t>4/19/2011</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FF78B91-93A0-4759-9BA0-3D2A1E8A143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C0DA0CC-BD1D-49E6-84AD-9899BAECC9FB}" type="datetime1">
              <a:rPr lang="en-US"/>
              <a:pPr>
                <a:defRPr/>
              </a:pPr>
              <a:t>4/19/2011</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EDD08EE-7A09-457D-B179-6BDAF5E88B4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2CBEF22-3833-446D-8253-AA4C4BF55A86}" type="datetime1">
              <a:rPr lang="en-US"/>
              <a:pPr>
                <a:defRPr/>
              </a:pPr>
              <a:t>4/19/2011</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3C0F678A-E886-4A11-B410-7B1AD206C39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942209D-ABDA-4815-B11C-C714D39AD5D8}" type="datetime1">
              <a:rPr lang="en-US"/>
              <a:pPr>
                <a:defRPr/>
              </a:pPr>
              <a:t>4/19/2011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6728A0D-C501-4AD3-9DC0-DD7D3AC41F8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6E76AA5-2E9E-4844-BE11-C96A0E006A5F}" type="datetime1">
              <a:rPr lang="en-US"/>
              <a:pPr>
                <a:defRPr/>
              </a:pPr>
              <a:t>4/19/2011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8AD6B34-6FEE-4CDC-8889-206777228D5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ea typeface="+mn-ea"/>
                <a:cs typeface="Arial" charset="0"/>
              </a:defRPr>
            </a:lvl1pPr>
          </a:lstStyle>
          <a:p>
            <a:pPr>
              <a:defRPr/>
            </a:pPr>
            <a:fld id="{B5F8892D-32C2-4512-B1E0-2FB93CFD907B}" type="datetime1">
              <a:rPr lang="en-US"/>
              <a:pPr>
                <a:defRPr/>
              </a:pPr>
              <a:t>4/19/2011</a:t>
            </a:fld>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ea typeface="+mn-ea"/>
                <a:cs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ea typeface="+mn-ea"/>
                <a:cs typeface="Arial" charset="0"/>
              </a:defRPr>
            </a:lvl1pPr>
          </a:lstStyle>
          <a:p>
            <a:pPr>
              <a:defRPr/>
            </a:pPr>
            <a:fld id="{B47990CD-E874-447B-AE78-D2517A31A83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281" r:id="rId1"/>
    <p:sldLayoutId id="2147484282" r:id="rId2"/>
    <p:sldLayoutId id="2147484272" r:id="rId3"/>
    <p:sldLayoutId id="2147484273" r:id="rId4"/>
    <p:sldLayoutId id="2147484274" r:id="rId5"/>
    <p:sldLayoutId id="2147484275" r:id="rId6"/>
    <p:sldLayoutId id="2147484276" r:id="rId7"/>
    <p:sldLayoutId id="2147484277" r:id="rId8"/>
    <p:sldLayoutId id="2147484278" r:id="rId9"/>
    <p:sldLayoutId id="2147484279" r:id="rId10"/>
    <p:sldLayoutId id="2147484280"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 charset="-128"/>
        </a:defRPr>
      </a:lvl2pPr>
      <a:lvl3pPr algn="ctr" rtl="0" eaLnBrk="0" fontAlgn="base" hangingPunct="0">
        <a:spcBef>
          <a:spcPct val="0"/>
        </a:spcBef>
        <a:spcAft>
          <a:spcPct val="0"/>
        </a:spcAft>
        <a:defRPr sz="4400">
          <a:solidFill>
            <a:schemeClr val="tx2"/>
          </a:solidFill>
          <a:latin typeface="Arial" charset="0"/>
          <a:ea typeface="ＭＳ Ｐゴシック" pitchFamily="8" charset="-128"/>
        </a:defRPr>
      </a:lvl3pPr>
      <a:lvl4pPr algn="ctr" rtl="0" eaLnBrk="0" fontAlgn="base" hangingPunct="0">
        <a:spcBef>
          <a:spcPct val="0"/>
        </a:spcBef>
        <a:spcAft>
          <a:spcPct val="0"/>
        </a:spcAft>
        <a:defRPr sz="4400">
          <a:solidFill>
            <a:schemeClr val="tx2"/>
          </a:solidFill>
          <a:latin typeface="Arial" charset="0"/>
          <a:ea typeface="ＭＳ Ｐゴシック" pitchFamily="8" charset="-128"/>
        </a:defRPr>
      </a:lvl4pPr>
      <a:lvl5pPr algn="ctr" rtl="0" eaLnBrk="0" fontAlgn="base" hangingPunct="0">
        <a:spcBef>
          <a:spcPct val="0"/>
        </a:spcBef>
        <a:spcAft>
          <a:spcPct val="0"/>
        </a:spcAft>
        <a:defRPr sz="4400">
          <a:solidFill>
            <a:schemeClr val="tx2"/>
          </a:solidFill>
          <a:latin typeface="Arial" charset="0"/>
          <a:ea typeface="ＭＳ Ｐゴシック" pitchFamily="8"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8"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8"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8"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8"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5.pn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png"/><Relationship Id="rId10" Type="http://schemas.openxmlformats.org/officeDocument/2006/relationships/image" Target="../media/image14.png"/><Relationship Id="rId4" Type="http://schemas.openxmlformats.org/officeDocument/2006/relationships/image" Target="../media/image6.png"/><Relationship Id="rId9" Type="http://schemas.openxmlformats.org/officeDocument/2006/relationships/image" Target="../media/image13.png"/></Relationships>
</file>

<file path=ppt/slides/_rels/slide13.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5.png"/><Relationship Id="rId7" Type="http://schemas.openxmlformats.org/officeDocument/2006/relationships/image" Target="../media/image10.png"/><Relationship Id="rId12"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9.png"/><Relationship Id="rId5" Type="http://schemas.openxmlformats.org/officeDocument/2006/relationships/image" Target="../media/image6.png"/><Relationship Id="rId15" Type="http://schemas.openxmlformats.org/officeDocument/2006/relationships/image" Target="../media/image11.png"/><Relationship Id="rId10" Type="http://schemas.openxmlformats.org/officeDocument/2006/relationships/image" Target="../media/image18.png"/><Relationship Id="rId4" Type="http://schemas.openxmlformats.org/officeDocument/2006/relationships/image" Target="../media/image5.png"/><Relationship Id="rId9" Type="http://schemas.openxmlformats.org/officeDocument/2006/relationships/image" Target="../media/image17.png"/><Relationship Id="rId14" Type="http://schemas.openxmlformats.org/officeDocument/2006/relationships/image" Target="../media/image22.png"/></Relationships>
</file>

<file path=ppt/slides/_rels/slide14.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20.png"/><Relationship Id="rId18" Type="http://schemas.openxmlformats.org/officeDocument/2006/relationships/image" Target="../media/image7.png"/><Relationship Id="rId3" Type="http://schemas.openxmlformats.org/officeDocument/2006/relationships/image" Target="../media/image14.png"/><Relationship Id="rId7" Type="http://schemas.openxmlformats.org/officeDocument/2006/relationships/image" Target="../media/image26.png"/><Relationship Id="rId12" Type="http://schemas.openxmlformats.org/officeDocument/2006/relationships/image" Target="../media/image19.png"/><Relationship Id="rId17" Type="http://schemas.openxmlformats.org/officeDocument/2006/relationships/image" Target="../media/image6.png"/><Relationship Id="rId2" Type="http://schemas.openxmlformats.org/officeDocument/2006/relationships/notesSlide" Target="../notesSlides/notesSlide8.xml"/><Relationship Id="rId16" Type="http://schemas.openxmlformats.org/officeDocument/2006/relationships/image" Target="../media/image5.png"/><Relationship Id="rId20"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18.png"/><Relationship Id="rId5" Type="http://schemas.openxmlformats.org/officeDocument/2006/relationships/image" Target="../media/image24.png"/><Relationship Id="rId15" Type="http://schemas.openxmlformats.org/officeDocument/2006/relationships/image" Target="../media/image15.png"/><Relationship Id="rId10" Type="http://schemas.openxmlformats.org/officeDocument/2006/relationships/image" Target="../media/image28.png"/><Relationship Id="rId19" Type="http://schemas.openxmlformats.org/officeDocument/2006/relationships/image" Target="../media/image10.png"/><Relationship Id="rId4" Type="http://schemas.openxmlformats.org/officeDocument/2006/relationships/image" Target="../media/image23.png"/><Relationship Id="rId9" Type="http://schemas.openxmlformats.org/officeDocument/2006/relationships/image" Target="../media/image17.png"/><Relationship Id="rId14" Type="http://schemas.openxmlformats.org/officeDocument/2006/relationships/image" Target="../media/image29.png"/></Relationships>
</file>

<file path=ppt/slides/_rels/slide15.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6.pn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5.png"/><Relationship Id="rId17" Type="http://schemas.openxmlformats.org/officeDocument/2006/relationships/image" Target="../media/image16.png"/><Relationship Id="rId2" Type="http://schemas.openxmlformats.org/officeDocument/2006/relationships/notesSlide" Target="../notesSlides/notesSlide9.xml"/><Relationship Id="rId16"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20.png"/><Relationship Id="rId11" Type="http://schemas.openxmlformats.org/officeDocument/2006/relationships/image" Target="../media/image15.png"/><Relationship Id="rId5" Type="http://schemas.openxmlformats.org/officeDocument/2006/relationships/image" Target="../media/image19.png"/><Relationship Id="rId15" Type="http://schemas.openxmlformats.org/officeDocument/2006/relationships/image" Target="../media/image10.png"/><Relationship Id="rId10" Type="http://schemas.openxmlformats.org/officeDocument/2006/relationships/image" Target="../media/image31.png"/><Relationship Id="rId4" Type="http://schemas.openxmlformats.org/officeDocument/2006/relationships/image" Target="../media/image18.png"/><Relationship Id="rId9" Type="http://schemas.openxmlformats.org/officeDocument/2006/relationships/image" Target="../media/image30.png"/><Relationship Id="rId14" Type="http://schemas.openxmlformats.org/officeDocument/2006/relationships/image" Target="../media/image7.png"/></Relationships>
</file>

<file path=ppt/slides/_rels/slide16.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2.png"/><Relationship Id="rId18" Type="http://schemas.openxmlformats.org/officeDocument/2006/relationships/image" Target="../media/image6.png"/><Relationship Id="rId3" Type="http://schemas.openxmlformats.org/officeDocument/2006/relationships/image" Target="../media/image23.png"/><Relationship Id="rId21" Type="http://schemas.openxmlformats.org/officeDocument/2006/relationships/image" Target="../media/image11.png"/><Relationship Id="rId7" Type="http://schemas.openxmlformats.org/officeDocument/2006/relationships/image" Target="../media/image17.png"/><Relationship Id="rId12" Type="http://schemas.openxmlformats.org/officeDocument/2006/relationships/image" Target="../media/image13.png"/><Relationship Id="rId17" Type="http://schemas.openxmlformats.org/officeDocument/2006/relationships/image" Target="../media/image5.png"/><Relationship Id="rId25" Type="http://schemas.openxmlformats.org/officeDocument/2006/relationships/image" Target="../media/image34.png"/><Relationship Id="rId2" Type="http://schemas.openxmlformats.org/officeDocument/2006/relationships/notesSlide" Target="../notesSlides/notesSlide10.xml"/><Relationship Id="rId16" Type="http://schemas.openxmlformats.org/officeDocument/2006/relationships/image" Target="../media/image15.png"/><Relationship Id="rId20"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14.png"/><Relationship Id="rId24" Type="http://schemas.openxmlformats.org/officeDocument/2006/relationships/image" Target="../media/image21.png"/><Relationship Id="rId5" Type="http://schemas.openxmlformats.org/officeDocument/2006/relationships/image" Target="../media/image24.png"/><Relationship Id="rId15" Type="http://schemas.openxmlformats.org/officeDocument/2006/relationships/image" Target="../media/image33.png"/><Relationship Id="rId23" Type="http://schemas.openxmlformats.org/officeDocument/2006/relationships/image" Target="../media/image27.png"/><Relationship Id="rId10" Type="http://schemas.openxmlformats.org/officeDocument/2006/relationships/image" Target="../media/image19.png"/><Relationship Id="rId19" Type="http://schemas.openxmlformats.org/officeDocument/2006/relationships/image" Target="../media/image7.png"/><Relationship Id="rId4" Type="http://schemas.openxmlformats.org/officeDocument/2006/relationships/image" Target="../media/image28.png"/><Relationship Id="rId9" Type="http://schemas.openxmlformats.org/officeDocument/2006/relationships/image" Target="../media/image18.png"/><Relationship Id="rId14" Type="http://schemas.openxmlformats.org/officeDocument/2006/relationships/image" Target="../media/image29.png"/><Relationship Id="rId22" Type="http://schemas.openxmlformats.org/officeDocument/2006/relationships/image" Target="../media/image20.png"/></Relationships>
</file>

<file path=ppt/slides/_rels/slide17.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7.png"/><Relationship Id="rId18" Type="http://schemas.openxmlformats.org/officeDocument/2006/relationships/image" Target="../media/image20.png"/><Relationship Id="rId26" Type="http://schemas.openxmlformats.org/officeDocument/2006/relationships/image" Target="../media/image31.png"/><Relationship Id="rId3" Type="http://schemas.openxmlformats.org/officeDocument/2006/relationships/image" Target="../media/image28.png"/><Relationship Id="rId21" Type="http://schemas.openxmlformats.org/officeDocument/2006/relationships/image" Target="../media/image25.png"/><Relationship Id="rId7" Type="http://schemas.openxmlformats.org/officeDocument/2006/relationships/image" Target="../media/image11.png"/><Relationship Id="rId12" Type="http://schemas.openxmlformats.org/officeDocument/2006/relationships/image" Target="../media/image24.png"/><Relationship Id="rId17" Type="http://schemas.openxmlformats.org/officeDocument/2006/relationships/image" Target="../media/image19.png"/><Relationship Id="rId25" Type="http://schemas.openxmlformats.org/officeDocument/2006/relationships/image" Target="../media/image14.png"/><Relationship Id="rId2" Type="http://schemas.openxmlformats.org/officeDocument/2006/relationships/notesSlide" Target="../notesSlides/notesSlide11.xml"/><Relationship Id="rId16" Type="http://schemas.openxmlformats.org/officeDocument/2006/relationships/image" Target="../media/image27.png"/><Relationship Id="rId20" Type="http://schemas.openxmlformats.org/officeDocument/2006/relationships/image" Target="../media/image13.png"/><Relationship Id="rId29"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10.png"/><Relationship Id="rId24" Type="http://schemas.openxmlformats.org/officeDocument/2006/relationships/image" Target="../media/image21.png"/><Relationship Id="rId5" Type="http://schemas.openxmlformats.org/officeDocument/2006/relationships/image" Target="../media/image33.png"/><Relationship Id="rId15" Type="http://schemas.openxmlformats.org/officeDocument/2006/relationships/image" Target="../media/image18.png"/><Relationship Id="rId23" Type="http://schemas.openxmlformats.org/officeDocument/2006/relationships/image" Target="../media/image35.png"/><Relationship Id="rId28" Type="http://schemas.openxmlformats.org/officeDocument/2006/relationships/image" Target="../media/image16.png"/><Relationship Id="rId10" Type="http://schemas.openxmlformats.org/officeDocument/2006/relationships/image" Target="../media/image7.png"/><Relationship Id="rId19" Type="http://schemas.openxmlformats.org/officeDocument/2006/relationships/image" Target="../media/image29.png"/><Relationship Id="rId31" Type="http://schemas.openxmlformats.org/officeDocument/2006/relationships/image" Target="../media/image37.png"/><Relationship Id="rId4" Type="http://schemas.openxmlformats.org/officeDocument/2006/relationships/image" Target="../media/image12.png"/><Relationship Id="rId9" Type="http://schemas.openxmlformats.org/officeDocument/2006/relationships/image" Target="../media/image6.png"/><Relationship Id="rId14" Type="http://schemas.openxmlformats.org/officeDocument/2006/relationships/image" Target="../media/image26.png"/><Relationship Id="rId22" Type="http://schemas.openxmlformats.org/officeDocument/2006/relationships/image" Target="../media/image32.png"/><Relationship Id="rId27" Type="http://schemas.openxmlformats.org/officeDocument/2006/relationships/image" Target="../media/image36.png"/><Relationship Id="rId30" Type="http://schemas.openxmlformats.org/officeDocument/2006/relationships/image" Target="../media/image30.png"/></Relationships>
</file>

<file path=ppt/slides/_rels/slide18.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1.png"/><Relationship Id="rId4" Type="http://schemas.openxmlformats.org/officeDocument/2006/relationships/image" Target="../media/image4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2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3.png"/></Relationships>
</file>

<file path=ppt/slides/_rels/slide23.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29.png"/><Relationship Id="rId18" Type="http://schemas.openxmlformats.org/officeDocument/2006/relationships/image" Target="../media/image19.png"/><Relationship Id="rId3" Type="http://schemas.openxmlformats.org/officeDocument/2006/relationships/image" Target="../media/image28.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8.png"/><Relationship Id="rId17" Type="http://schemas.openxmlformats.org/officeDocument/2006/relationships/image" Target="../media/image34.png"/><Relationship Id="rId2" Type="http://schemas.openxmlformats.org/officeDocument/2006/relationships/notesSlide" Target="../notesSlides/notesSlide18.xml"/><Relationship Id="rId16" Type="http://schemas.openxmlformats.org/officeDocument/2006/relationships/image" Target="../media/image27.png"/><Relationship Id="rId20"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26.png"/><Relationship Id="rId5" Type="http://schemas.openxmlformats.org/officeDocument/2006/relationships/image" Target="../media/image11.png"/><Relationship Id="rId15" Type="http://schemas.openxmlformats.org/officeDocument/2006/relationships/image" Target="../media/image24.png"/><Relationship Id="rId23" Type="http://schemas.openxmlformats.org/officeDocument/2006/relationships/image" Target="../media/image21.png"/><Relationship Id="rId10" Type="http://schemas.openxmlformats.org/officeDocument/2006/relationships/image" Target="../media/image17.png"/><Relationship Id="rId19" Type="http://schemas.openxmlformats.org/officeDocument/2006/relationships/image" Target="../media/image14.png"/><Relationship Id="rId4" Type="http://schemas.openxmlformats.org/officeDocument/2006/relationships/image" Target="../media/image23.png"/><Relationship Id="rId9" Type="http://schemas.openxmlformats.org/officeDocument/2006/relationships/image" Target="../media/image10.png"/><Relationship Id="rId14" Type="http://schemas.openxmlformats.org/officeDocument/2006/relationships/image" Target="../media/image13.png"/><Relationship Id="rId22" Type="http://schemas.openxmlformats.org/officeDocument/2006/relationships/image" Target="../media/image1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6200" y="703384"/>
            <a:ext cx="8991600" cy="4403187"/>
          </a:xfrm>
        </p:spPr>
        <p:txBody>
          <a:bodyPr/>
          <a:lstStyle/>
          <a:p>
            <a:pPr eaLnBrk="1" hangingPunct="1"/>
            <a:r>
              <a:rPr lang="en-US" sz="6600" dirty="0" smtClean="0">
                <a:latin typeface="Calibri" pitchFamily="34" charset="0"/>
              </a:rPr>
              <a:t>NSTIC’s Effects on Privacy</a:t>
            </a:r>
            <a:r>
              <a:rPr lang="en-US" sz="7200" dirty="0" smtClean="0">
                <a:latin typeface="Calibri" pitchFamily="34" charset="0"/>
              </a:rPr>
              <a:t/>
            </a:r>
            <a:br>
              <a:rPr lang="en-US" sz="7200" dirty="0" smtClean="0">
                <a:latin typeface="Calibri" pitchFamily="34" charset="0"/>
              </a:rPr>
            </a:br>
            <a:r>
              <a:rPr lang="en-US" sz="3600" dirty="0">
                <a:latin typeface="Calibri" pitchFamily="34" charset="0"/>
              </a:rPr>
              <a:t>The Need to Balance Identity and Privacy-Protection with Market Forces in the National Strategy for Trusted Identities in Cyberspace</a:t>
            </a:r>
            <a:r>
              <a:rPr lang="en-US" sz="3600" dirty="0" smtClean="0">
                <a:latin typeface="Calibri" pitchFamily="34" charset="0"/>
              </a:rPr>
              <a:t/>
            </a:r>
            <a:br>
              <a:rPr lang="en-US" sz="3600" dirty="0" smtClean="0">
                <a:latin typeface="Calibri" pitchFamily="34" charset="0"/>
              </a:rPr>
            </a:br>
            <a:r>
              <a:rPr lang="en-US" sz="4000" dirty="0" smtClean="0">
                <a:latin typeface="Calibri" pitchFamily="34" charset="0"/>
              </a:rPr>
              <a:t/>
            </a:r>
            <a:br>
              <a:rPr lang="en-US" sz="4000" dirty="0" smtClean="0">
                <a:latin typeface="Calibri" pitchFamily="34" charset="0"/>
              </a:rPr>
            </a:br>
            <a:r>
              <a:rPr lang="en-US" sz="2800" b="1" i="1" dirty="0" smtClean="0">
                <a:latin typeface="Calibri" pitchFamily="34" charset="0"/>
              </a:rPr>
              <a:t>Supplement</a:t>
            </a:r>
            <a:r>
              <a:rPr lang="en-US" sz="4000" dirty="0" smtClean="0">
                <a:latin typeface="Calibri" pitchFamily="34" charset="0"/>
              </a:rPr>
              <a:t/>
            </a:r>
            <a:br>
              <a:rPr lang="en-US" sz="4000" dirty="0" smtClean="0">
                <a:latin typeface="Calibri" pitchFamily="34" charset="0"/>
              </a:rPr>
            </a:br>
            <a:r>
              <a:rPr lang="en-US" sz="2800" dirty="0" smtClean="0">
                <a:latin typeface="Calibri" pitchFamily="34" charset="0"/>
              </a:rPr>
              <a:t>Presented by Aaron Titus, Esq.</a:t>
            </a:r>
            <a:br>
              <a:rPr lang="en-US" sz="2800" dirty="0" smtClean="0">
                <a:latin typeface="Calibri" pitchFamily="34" charset="0"/>
              </a:rPr>
            </a:br>
            <a:r>
              <a:rPr lang="en-US" sz="2800" dirty="0" smtClean="0">
                <a:latin typeface="Calibri" pitchFamily="34" charset="0"/>
              </a:rPr>
              <a:t>Chief Privacy Officer</a:t>
            </a:r>
            <a:br>
              <a:rPr lang="en-US" sz="2800" dirty="0" smtClean="0">
                <a:latin typeface="Calibri" pitchFamily="34" charset="0"/>
              </a:rPr>
            </a:br>
            <a:endParaRPr lang="en-US" sz="1400" i="1"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Privacy Practices Over Time</a:t>
            </a:r>
            <a:endParaRPr lang="en-US" dirty="0"/>
          </a:p>
        </p:txBody>
      </p:sp>
      <p:pic>
        <p:nvPicPr>
          <p:cNvPr id="4" name="Picture 2" descr="C:\Users\Aaron\Documents\My Dropbox\Identity Finder\Marketing\Articles\NSTIC\Images\Graph-Current Trajectory.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2202" y="1508781"/>
            <a:ext cx="5651116" cy="3721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4845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Possible NSTIC Effects on Privacy</a:t>
            </a:r>
            <a:endParaRPr lang="en-US" dirty="0"/>
          </a:p>
        </p:txBody>
      </p:sp>
      <p:pic>
        <p:nvPicPr>
          <p:cNvPr id="4" name="Picture 2" descr="C:\Users\Aaron\Documents\My Dropbox\Identity Finder\Marketing\Articles\NSTIC\Images\Graph-NSTIC Best Worst Cas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5931" y="1508781"/>
            <a:ext cx="5651117" cy="3721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685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Identity Ecosystem Core Concepts</a:t>
            </a:r>
            <a:endParaRPr lang="en-US" dirty="0"/>
          </a:p>
        </p:txBody>
      </p:sp>
      <p:pic>
        <p:nvPicPr>
          <p:cNvPr id="4" name="Picture 4" descr="C:\Users\Aaron\Documents\My Dropbox\Identity Finder\Marketing\Articles\NSTIC\Images\Relying Party_n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3998" y="3061345"/>
            <a:ext cx="6096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C:\Users\Aaron\Documents\My Dropbox\Identity Finder\Marketing\Articles\NSTIC\Images\Us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4802" y="3076001"/>
            <a:ext cx="3683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7" descr="C:\Users\Aaron\Documents\My Dropbox\Identity Finder\Marketing\Articles\NSTIC\Images\IdentityProvider_med.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0198" y="1271966"/>
            <a:ext cx="457200" cy="50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C:\Users\Aaron\Documents\My Dropbox\Identity Finder\Marketing\Articles\NSTIC\Images\Attribute Provider.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9674" y="1165427"/>
            <a:ext cx="736600" cy="6985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103785" y="3703524"/>
            <a:ext cx="527709" cy="307777"/>
          </a:xfrm>
          <a:prstGeom prst="rect">
            <a:avLst/>
          </a:prstGeom>
          <a:noFill/>
        </p:spPr>
        <p:txBody>
          <a:bodyPr wrap="none" rtlCol="0">
            <a:spAutoFit/>
          </a:bodyPr>
          <a:lstStyle/>
          <a:p>
            <a:r>
              <a:rPr lang="en-US" sz="1400" b="1" dirty="0" smtClean="0">
                <a:solidFill>
                  <a:schemeClr val="bg1">
                    <a:lumMod val="50000"/>
                  </a:schemeClr>
                </a:solidFill>
              </a:rPr>
              <a:t>User</a:t>
            </a:r>
            <a:endParaRPr lang="en-US" sz="1400" b="1" dirty="0">
              <a:solidFill>
                <a:schemeClr val="bg1">
                  <a:lumMod val="50000"/>
                </a:schemeClr>
              </a:solidFill>
            </a:endParaRPr>
          </a:p>
        </p:txBody>
      </p:sp>
      <p:sp>
        <p:nvSpPr>
          <p:cNvPr id="9" name="TextBox 8"/>
          <p:cNvSpPr txBox="1"/>
          <p:nvPr/>
        </p:nvSpPr>
        <p:spPr>
          <a:xfrm>
            <a:off x="3748293" y="3670959"/>
            <a:ext cx="926536" cy="523220"/>
          </a:xfrm>
          <a:prstGeom prst="rect">
            <a:avLst/>
          </a:prstGeom>
          <a:noFill/>
        </p:spPr>
        <p:txBody>
          <a:bodyPr wrap="none" rtlCol="0">
            <a:spAutoFit/>
          </a:bodyPr>
          <a:lstStyle/>
          <a:p>
            <a:pPr algn="ctr"/>
            <a:r>
              <a:rPr lang="en-US" sz="1400" b="1" dirty="0" smtClean="0">
                <a:solidFill>
                  <a:schemeClr val="bg1">
                    <a:lumMod val="50000"/>
                  </a:schemeClr>
                </a:solidFill>
              </a:rPr>
              <a:t>Relying</a:t>
            </a:r>
          </a:p>
          <a:p>
            <a:pPr algn="ctr"/>
            <a:r>
              <a:rPr lang="en-US" sz="1400" b="1" dirty="0" smtClean="0">
                <a:solidFill>
                  <a:schemeClr val="bg1">
                    <a:lumMod val="50000"/>
                  </a:schemeClr>
                </a:solidFill>
              </a:rPr>
              <a:t>Party (RP)</a:t>
            </a:r>
            <a:endParaRPr lang="en-US" sz="1400" b="1" dirty="0">
              <a:solidFill>
                <a:schemeClr val="bg1">
                  <a:lumMod val="50000"/>
                </a:schemeClr>
              </a:solidFill>
            </a:endParaRPr>
          </a:p>
        </p:txBody>
      </p:sp>
      <p:sp>
        <p:nvSpPr>
          <p:cNvPr id="10" name="TextBox 9"/>
          <p:cNvSpPr txBox="1"/>
          <p:nvPr/>
        </p:nvSpPr>
        <p:spPr>
          <a:xfrm>
            <a:off x="5678265" y="3670959"/>
            <a:ext cx="883512" cy="523220"/>
          </a:xfrm>
          <a:prstGeom prst="rect">
            <a:avLst/>
          </a:prstGeom>
          <a:noFill/>
        </p:spPr>
        <p:txBody>
          <a:bodyPr wrap="none" rtlCol="0">
            <a:spAutoFit/>
          </a:bodyPr>
          <a:lstStyle/>
          <a:p>
            <a:pPr algn="ctr"/>
            <a:r>
              <a:rPr lang="en-US" sz="1400" b="1" dirty="0" smtClean="0">
                <a:solidFill>
                  <a:schemeClr val="bg1">
                    <a:lumMod val="50000"/>
                  </a:schemeClr>
                </a:solidFill>
              </a:rPr>
              <a:t>Parent</a:t>
            </a:r>
          </a:p>
          <a:p>
            <a:pPr algn="ctr"/>
            <a:r>
              <a:rPr lang="en-US" sz="1400" b="1" dirty="0" smtClean="0">
                <a:solidFill>
                  <a:schemeClr val="bg1">
                    <a:lumMod val="50000"/>
                  </a:schemeClr>
                </a:solidFill>
              </a:rPr>
              <a:t>Company</a:t>
            </a:r>
            <a:endParaRPr lang="en-US" sz="1400" b="1" dirty="0">
              <a:solidFill>
                <a:schemeClr val="bg1">
                  <a:lumMod val="50000"/>
                </a:schemeClr>
              </a:solidFill>
            </a:endParaRPr>
          </a:p>
        </p:txBody>
      </p:sp>
      <p:sp>
        <p:nvSpPr>
          <p:cNvPr id="11" name="TextBox 10"/>
          <p:cNvSpPr txBox="1"/>
          <p:nvPr/>
        </p:nvSpPr>
        <p:spPr>
          <a:xfrm>
            <a:off x="5617768" y="1937899"/>
            <a:ext cx="1004507" cy="307777"/>
          </a:xfrm>
          <a:prstGeom prst="rect">
            <a:avLst/>
          </a:prstGeom>
          <a:noFill/>
        </p:spPr>
        <p:txBody>
          <a:bodyPr wrap="none" rtlCol="0">
            <a:spAutoFit/>
          </a:bodyPr>
          <a:lstStyle/>
          <a:p>
            <a:pPr algn="ctr"/>
            <a:r>
              <a:rPr lang="en-US" sz="1400" b="1" dirty="0" smtClean="0">
                <a:solidFill>
                  <a:schemeClr val="bg1">
                    <a:lumMod val="50000"/>
                  </a:schemeClr>
                </a:solidFill>
              </a:rPr>
              <a:t>Third Party</a:t>
            </a:r>
            <a:endParaRPr lang="en-US" sz="1400" b="1" dirty="0">
              <a:solidFill>
                <a:schemeClr val="bg1">
                  <a:lumMod val="50000"/>
                </a:schemeClr>
              </a:solidFill>
            </a:endParaRPr>
          </a:p>
        </p:txBody>
      </p:sp>
      <p:sp>
        <p:nvSpPr>
          <p:cNvPr id="12" name="TextBox 11"/>
          <p:cNvSpPr txBox="1"/>
          <p:nvPr/>
        </p:nvSpPr>
        <p:spPr>
          <a:xfrm>
            <a:off x="3613247" y="1871874"/>
            <a:ext cx="1211101" cy="523220"/>
          </a:xfrm>
          <a:prstGeom prst="rect">
            <a:avLst/>
          </a:prstGeom>
          <a:noFill/>
        </p:spPr>
        <p:txBody>
          <a:bodyPr wrap="none" rtlCol="0">
            <a:spAutoFit/>
          </a:bodyPr>
          <a:lstStyle/>
          <a:p>
            <a:pPr algn="ctr"/>
            <a:r>
              <a:rPr lang="en-US" sz="1400" b="1" dirty="0" smtClean="0">
                <a:solidFill>
                  <a:schemeClr val="bg1">
                    <a:lumMod val="50000"/>
                  </a:schemeClr>
                </a:solidFill>
              </a:rPr>
              <a:t>Identity</a:t>
            </a:r>
          </a:p>
          <a:p>
            <a:pPr algn="ctr"/>
            <a:r>
              <a:rPr lang="en-US" sz="1400" b="1" dirty="0" smtClean="0">
                <a:solidFill>
                  <a:schemeClr val="bg1">
                    <a:lumMod val="50000"/>
                  </a:schemeClr>
                </a:solidFill>
              </a:rPr>
              <a:t>Provider (IdP)</a:t>
            </a:r>
            <a:endParaRPr lang="en-US" sz="1400" b="1" dirty="0">
              <a:solidFill>
                <a:schemeClr val="bg1">
                  <a:lumMod val="50000"/>
                </a:schemeClr>
              </a:solidFill>
            </a:endParaRPr>
          </a:p>
        </p:txBody>
      </p:sp>
      <p:sp>
        <p:nvSpPr>
          <p:cNvPr id="13" name="TextBox 12"/>
          <p:cNvSpPr txBox="1"/>
          <p:nvPr/>
        </p:nvSpPr>
        <p:spPr>
          <a:xfrm>
            <a:off x="1946976" y="1871874"/>
            <a:ext cx="888321" cy="523220"/>
          </a:xfrm>
          <a:prstGeom prst="rect">
            <a:avLst/>
          </a:prstGeom>
          <a:noFill/>
        </p:spPr>
        <p:txBody>
          <a:bodyPr wrap="none" rtlCol="0">
            <a:spAutoFit/>
          </a:bodyPr>
          <a:lstStyle/>
          <a:p>
            <a:pPr algn="ctr"/>
            <a:r>
              <a:rPr lang="en-US" sz="1400" b="1" dirty="0" smtClean="0">
                <a:solidFill>
                  <a:schemeClr val="bg1">
                    <a:lumMod val="50000"/>
                  </a:schemeClr>
                </a:solidFill>
              </a:rPr>
              <a:t>Attribute</a:t>
            </a:r>
          </a:p>
          <a:p>
            <a:pPr algn="ctr"/>
            <a:r>
              <a:rPr lang="en-US" sz="1400" b="1" dirty="0" smtClean="0">
                <a:solidFill>
                  <a:schemeClr val="bg1">
                    <a:lumMod val="50000"/>
                  </a:schemeClr>
                </a:solidFill>
              </a:rPr>
              <a:t>Providers</a:t>
            </a:r>
            <a:endParaRPr lang="en-US" sz="1400" b="1" dirty="0">
              <a:solidFill>
                <a:schemeClr val="bg1">
                  <a:lumMod val="50000"/>
                </a:schemeClr>
              </a:solidFill>
            </a:endParaRPr>
          </a:p>
        </p:txBody>
      </p:sp>
      <p:pic>
        <p:nvPicPr>
          <p:cNvPr id="14" name="Picture 3" descr="C:\Users\Aaron\Documents\My Dropbox\Identity Finder\Marketing\Articles\NSTIC\Images\Third Party.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10471" y="1233866"/>
            <a:ext cx="4191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Users\Aaron\Documents\My Dropbox\Identity Finder\Marketing\Articles\NSTIC\Images\Parent Company Box and IdP.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77121" y="3019067"/>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Aaron\Documents\My Dropbox\Identity Finder\Marketing\Articles\NSTIC\Images\Scroll32x32-2.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95224" y="4677493"/>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560980" y="4586054"/>
            <a:ext cx="1064201" cy="523220"/>
          </a:xfrm>
          <a:prstGeom prst="rect">
            <a:avLst/>
          </a:prstGeom>
          <a:noFill/>
        </p:spPr>
        <p:txBody>
          <a:bodyPr wrap="none" rtlCol="0">
            <a:spAutoFit/>
          </a:bodyPr>
          <a:lstStyle/>
          <a:p>
            <a:pPr algn="ctr"/>
            <a:r>
              <a:rPr lang="en-US" sz="1400" b="1" dirty="0" smtClean="0">
                <a:solidFill>
                  <a:schemeClr val="bg1">
                    <a:lumMod val="50000"/>
                  </a:schemeClr>
                </a:solidFill>
              </a:rPr>
              <a:t>Data Usage </a:t>
            </a:r>
          </a:p>
          <a:p>
            <a:r>
              <a:rPr lang="en-US" sz="1400" b="1" dirty="0" smtClean="0">
                <a:solidFill>
                  <a:schemeClr val="bg1">
                    <a:lumMod val="50000"/>
                  </a:schemeClr>
                </a:solidFill>
              </a:rPr>
              <a:t>Policy</a:t>
            </a:r>
            <a:endParaRPr lang="en-US" sz="1400" b="1" dirty="0">
              <a:solidFill>
                <a:schemeClr val="bg1">
                  <a:lumMod val="50000"/>
                </a:schemeClr>
              </a:solidFill>
            </a:endParaRPr>
          </a:p>
        </p:txBody>
      </p:sp>
      <p:pic>
        <p:nvPicPr>
          <p:cNvPr id="18" name="Picture 33" descr="C:\Users\Aaron\Documents\My Dropbox\Identity Finder\Marketing\Articles\NSTIC\Images\Receipt_dark.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04968" y="4677493"/>
            <a:ext cx="228600" cy="2794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5433568" y="4586054"/>
            <a:ext cx="1073820" cy="523220"/>
          </a:xfrm>
          <a:prstGeom prst="rect">
            <a:avLst/>
          </a:prstGeom>
          <a:noFill/>
        </p:spPr>
        <p:txBody>
          <a:bodyPr wrap="none" rtlCol="0">
            <a:spAutoFit/>
          </a:bodyPr>
          <a:lstStyle/>
          <a:p>
            <a:r>
              <a:rPr lang="en-US" sz="1400" b="1" dirty="0" smtClean="0">
                <a:solidFill>
                  <a:schemeClr val="bg1">
                    <a:lumMod val="50000"/>
                  </a:schemeClr>
                </a:solidFill>
              </a:rPr>
              <a:t>Transaction</a:t>
            </a:r>
          </a:p>
          <a:p>
            <a:r>
              <a:rPr lang="en-US" sz="1400" b="1" dirty="0" smtClean="0">
                <a:solidFill>
                  <a:schemeClr val="bg1">
                    <a:lumMod val="50000"/>
                  </a:schemeClr>
                </a:solidFill>
              </a:rPr>
              <a:t>Information</a:t>
            </a:r>
          </a:p>
        </p:txBody>
      </p:sp>
    </p:spTree>
    <p:extLst>
      <p:ext uri="{BB962C8B-B14F-4D97-AF65-F5344CB8AC3E}">
        <p14:creationId xmlns:p14="http://schemas.microsoft.com/office/powerpoint/2010/main" val="1441685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Current Typical Transaction</a:t>
            </a:r>
            <a:endParaRPr lang="en-US" dirty="0"/>
          </a:p>
        </p:txBody>
      </p:sp>
      <p:pic>
        <p:nvPicPr>
          <p:cNvPr id="4" name="Picture 3" descr="C:\Users\Aaron\Documents\My Dropbox\Identity Finder\Marketing\Articles\NSTIC\Images\Parent Company_box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9391" y="4166681"/>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Aaron\Documents\My Dropbox\Identity Finder\Marketing\Articles\NSTIC\Images\Relying Party_ne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7632" y="4195607"/>
            <a:ext cx="6096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aron\Documents\My Dropbox\Identity Finder\Marketing\Articles\NSTIC\Images\User.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2652" y="4223656"/>
            <a:ext cx="3683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7" descr="C:\Users\Aaron\Documents\My Dropbox\Identity Finder\Marketing\Articles\NSTIC\Images\IdentityProvider_med.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3832" y="1512735"/>
            <a:ext cx="457200" cy="508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C:\Users\Aaron\Documents\My Dropbox\Identity Finder\Marketing\Articles\NSTIC\Images\Attribute Provid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7524" y="1406196"/>
            <a:ext cx="736600" cy="6985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371635" y="4791629"/>
            <a:ext cx="527709" cy="307777"/>
          </a:xfrm>
          <a:prstGeom prst="rect">
            <a:avLst/>
          </a:prstGeom>
          <a:noFill/>
        </p:spPr>
        <p:txBody>
          <a:bodyPr wrap="none" rtlCol="0">
            <a:spAutoFit/>
          </a:bodyPr>
          <a:lstStyle/>
          <a:p>
            <a:r>
              <a:rPr lang="en-US" sz="1400" b="1" dirty="0" smtClean="0">
                <a:solidFill>
                  <a:schemeClr val="bg1">
                    <a:lumMod val="50000"/>
                  </a:schemeClr>
                </a:solidFill>
              </a:rPr>
              <a:t>User</a:t>
            </a:r>
            <a:endParaRPr lang="en-US" sz="1400" b="1" dirty="0">
              <a:solidFill>
                <a:schemeClr val="bg1">
                  <a:lumMod val="50000"/>
                </a:schemeClr>
              </a:solidFill>
            </a:endParaRPr>
          </a:p>
        </p:txBody>
      </p:sp>
      <p:sp>
        <p:nvSpPr>
          <p:cNvPr id="10" name="TextBox 9"/>
          <p:cNvSpPr txBox="1"/>
          <p:nvPr/>
        </p:nvSpPr>
        <p:spPr>
          <a:xfrm>
            <a:off x="3931927" y="4734478"/>
            <a:ext cx="926536" cy="523220"/>
          </a:xfrm>
          <a:prstGeom prst="rect">
            <a:avLst/>
          </a:prstGeom>
          <a:noFill/>
        </p:spPr>
        <p:txBody>
          <a:bodyPr wrap="none" rtlCol="0">
            <a:spAutoFit/>
          </a:bodyPr>
          <a:lstStyle/>
          <a:p>
            <a:pPr algn="ctr"/>
            <a:r>
              <a:rPr lang="en-US" sz="1400" b="1" dirty="0" smtClean="0">
                <a:solidFill>
                  <a:schemeClr val="bg1">
                    <a:lumMod val="50000"/>
                  </a:schemeClr>
                </a:solidFill>
              </a:rPr>
              <a:t>Relying</a:t>
            </a:r>
          </a:p>
          <a:p>
            <a:pPr algn="ctr"/>
            <a:r>
              <a:rPr lang="en-US" sz="1400" b="1" dirty="0" smtClean="0">
                <a:solidFill>
                  <a:schemeClr val="bg1">
                    <a:lumMod val="50000"/>
                  </a:schemeClr>
                </a:solidFill>
              </a:rPr>
              <a:t>Party (RP)</a:t>
            </a:r>
            <a:endParaRPr lang="en-US" sz="1400" b="1" dirty="0">
              <a:solidFill>
                <a:schemeClr val="bg1">
                  <a:lumMod val="50000"/>
                </a:schemeClr>
              </a:solidFill>
            </a:endParaRPr>
          </a:p>
        </p:txBody>
      </p:sp>
      <p:sp>
        <p:nvSpPr>
          <p:cNvPr id="11" name="TextBox 10"/>
          <p:cNvSpPr txBox="1"/>
          <p:nvPr/>
        </p:nvSpPr>
        <p:spPr>
          <a:xfrm>
            <a:off x="6690535" y="4818614"/>
            <a:ext cx="883512" cy="523220"/>
          </a:xfrm>
          <a:prstGeom prst="rect">
            <a:avLst/>
          </a:prstGeom>
          <a:noFill/>
        </p:spPr>
        <p:txBody>
          <a:bodyPr wrap="none" rtlCol="0">
            <a:spAutoFit/>
          </a:bodyPr>
          <a:lstStyle/>
          <a:p>
            <a:pPr algn="ctr"/>
            <a:r>
              <a:rPr lang="en-US" sz="1400" b="1" dirty="0" smtClean="0">
                <a:solidFill>
                  <a:schemeClr val="bg1">
                    <a:lumMod val="50000"/>
                  </a:schemeClr>
                </a:solidFill>
              </a:rPr>
              <a:t>Parent</a:t>
            </a:r>
          </a:p>
          <a:p>
            <a:pPr algn="ctr"/>
            <a:r>
              <a:rPr lang="en-US" sz="1400" b="1" dirty="0" smtClean="0">
                <a:solidFill>
                  <a:schemeClr val="bg1">
                    <a:lumMod val="50000"/>
                  </a:schemeClr>
                </a:solidFill>
              </a:rPr>
              <a:t>Company</a:t>
            </a:r>
            <a:endParaRPr lang="en-US" sz="1400" b="1" dirty="0">
              <a:solidFill>
                <a:schemeClr val="bg1">
                  <a:lumMod val="50000"/>
                </a:schemeClr>
              </a:solidFill>
            </a:endParaRPr>
          </a:p>
        </p:txBody>
      </p:sp>
      <p:sp>
        <p:nvSpPr>
          <p:cNvPr id="12" name="TextBox 11"/>
          <p:cNvSpPr txBox="1"/>
          <p:nvPr/>
        </p:nvSpPr>
        <p:spPr>
          <a:xfrm>
            <a:off x="6630038" y="2047189"/>
            <a:ext cx="1004507" cy="307777"/>
          </a:xfrm>
          <a:prstGeom prst="rect">
            <a:avLst/>
          </a:prstGeom>
          <a:noFill/>
        </p:spPr>
        <p:txBody>
          <a:bodyPr wrap="none" rtlCol="0">
            <a:spAutoFit/>
          </a:bodyPr>
          <a:lstStyle/>
          <a:p>
            <a:pPr algn="ctr"/>
            <a:r>
              <a:rPr lang="en-US" sz="1400" b="1" dirty="0" smtClean="0">
                <a:solidFill>
                  <a:schemeClr val="bg1">
                    <a:lumMod val="50000"/>
                  </a:schemeClr>
                </a:solidFill>
              </a:rPr>
              <a:t>Third Party</a:t>
            </a:r>
            <a:endParaRPr lang="en-US" sz="1400" b="1" dirty="0">
              <a:solidFill>
                <a:schemeClr val="bg1">
                  <a:lumMod val="50000"/>
                </a:schemeClr>
              </a:solidFill>
            </a:endParaRPr>
          </a:p>
        </p:txBody>
      </p:sp>
      <p:sp>
        <p:nvSpPr>
          <p:cNvPr id="13" name="TextBox 12"/>
          <p:cNvSpPr txBox="1"/>
          <p:nvPr/>
        </p:nvSpPr>
        <p:spPr>
          <a:xfrm>
            <a:off x="3796881" y="1998157"/>
            <a:ext cx="1211101" cy="523220"/>
          </a:xfrm>
          <a:prstGeom prst="rect">
            <a:avLst/>
          </a:prstGeom>
          <a:noFill/>
        </p:spPr>
        <p:txBody>
          <a:bodyPr wrap="none" rtlCol="0">
            <a:spAutoFit/>
          </a:bodyPr>
          <a:lstStyle/>
          <a:p>
            <a:pPr algn="ctr"/>
            <a:r>
              <a:rPr lang="en-US" sz="1400" b="1" dirty="0" smtClean="0">
                <a:solidFill>
                  <a:schemeClr val="bg1">
                    <a:lumMod val="50000"/>
                  </a:schemeClr>
                </a:solidFill>
              </a:rPr>
              <a:t>Identity</a:t>
            </a:r>
          </a:p>
          <a:p>
            <a:pPr algn="ctr"/>
            <a:r>
              <a:rPr lang="en-US" sz="1400" b="1" dirty="0" smtClean="0">
                <a:solidFill>
                  <a:schemeClr val="bg1">
                    <a:lumMod val="50000"/>
                  </a:schemeClr>
                </a:solidFill>
              </a:rPr>
              <a:t>Provider (IdP)</a:t>
            </a:r>
            <a:endParaRPr lang="en-US" sz="1400" b="1" dirty="0">
              <a:solidFill>
                <a:schemeClr val="bg1">
                  <a:lumMod val="50000"/>
                </a:schemeClr>
              </a:solidFill>
            </a:endParaRPr>
          </a:p>
        </p:txBody>
      </p:sp>
      <p:sp>
        <p:nvSpPr>
          <p:cNvPr id="14" name="TextBox 13"/>
          <p:cNvSpPr txBox="1"/>
          <p:nvPr/>
        </p:nvSpPr>
        <p:spPr>
          <a:xfrm>
            <a:off x="1214826" y="2103634"/>
            <a:ext cx="888321" cy="523220"/>
          </a:xfrm>
          <a:prstGeom prst="rect">
            <a:avLst/>
          </a:prstGeom>
          <a:noFill/>
        </p:spPr>
        <p:txBody>
          <a:bodyPr wrap="none" rtlCol="0">
            <a:spAutoFit/>
          </a:bodyPr>
          <a:lstStyle/>
          <a:p>
            <a:pPr algn="ctr"/>
            <a:r>
              <a:rPr lang="en-US" sz="1400" b="1" dirty="0" smtClean="0">
                <a:solidFill>
                  <a:schemeClr val="bg1">
                    <a:lumMod val="50000"/>
                  </a:schemeClr>
                </a:solidFill>
              </a:rPr>
              <a:t>Attribute</a:t>
            </a:r>
          </a:p>
          <a:p>
            <a:pPr algn="ctr"/>
            <a:r>
              <a:rPr lang="en-US" sz="1400" b="1" dirty="0" smtClean="0">
                <a:solidFill>
                  <a:schemeClr val="bg1">
                    <a:lumMod val="50000"/>
                  </a:schemeClr>
                </a:solidFill>
              </a:rPr>
              <a:t>Providers</a:t>
            </a:r>
            <a:endParaRPr lang="en-US" sz="1400" b="1" dirty="0">
              <a:solidFill>
                <a:schemeClr val="bg1">
                  <a:lumMod val="50000"/>
                </a:schemeClr>
              </a:solidFill>
            </a:endParaRPr>
          </a:p>
        </p:txBody>
      </p:sp>
      <p:pic>
        <p:nvPicPr>
          <p:cNvPr id="15" name="Picture 19" descr="C:\Users\Aaron\Documents\My Dropbox\Identity Finder\Marketing\Articles\NSTIC\Images\7.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79382" y="4327482"/>
            <a:ext cx="228600" cy="228600"/>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Arrow Connector 15"/>
          <p:cNvCxnSpPr/>
          <p:nvPr/>
        </p:nvCxnSpPr>
        <p:spPr>
          <a:xfrm flipH="1" flipV="1">
            <a:off x="2266121" y="2104696"/>
            <a:ext cx="1763637" cy="1763637"/>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069840" y="2354966"/>
            <a:ext cx="1774627" cy="175336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846317" y="2550506"/>
            <a:ext cx="1763637" cy="1801437"/>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065026" y="4373204"/>
            <a:ext cx="1866901"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2011708" y="4556082"/>
            <a:ext cx="1866901"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848856" y="4534821"/>
            <a:ext cx="1866901"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645952" y="2564736"/>
            <a:ext cx="0" cy="619761"/>
          </a:xfrm>
          <a:prstGeom prst="straightConnector1">
            <a:avLst/>
          </a:prstGeom>
          <a:ln w="9525" cap="sq">
            <a:solidFill>
              <a:schemeClr val="tx1">
                <a:lumMod val="50000"/>
                <a:lumOff val="50000"/>
              </a:schemeClr>
            </a:solidFill>
            <a:tailEnd type="oval" w="lg"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645952" y="3550253"/>
            <a:ext cx="0" cy="616319"/>
          </a:xfrm>
          <a:prstGeom prst="straightConnector1">
            <a:avLst/>
          </a:prstGeom>
          <a:ln w="9525" cap="sq">
            <a:solidFill>
              <a:schemeClr val="tx1">
                <a:lumMod val="50000"/>
                <a:lumOff val="50000"/>
              </a:schemeClr>
            </a:solidFill>
            <a:tailEnd type="oval" w="lg"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065026" y="4738960"/>
            <a:ext cx="1866901"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pic>
        <p:nvPicPr>
          <p:cNvPr id="25" name="Picture 13" descr="C:\Users\Aaron\Documents\My Dropbox\Identity Finder\Marketing\Articles\NSTIC\Images\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60534" y="425822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4" descr="C:\Users\Aaron\Documents\My Dropbox\Identity Finder\Marketing\Articles\NSTIC\Images\2.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18473" y="4441782"/>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5" descr="C:\Users\Aaron\Documents\My Dropbox\Identity Finder\Marketing\Articles\NSTIC\Images\3.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57745" y="4626702"/>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6" descr="C:\Users\Aaron\Documents\My Dropbox\Identity Finder\Marketing\Articles\NSTIC\Images\4.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64581" y="2512554"/>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7" descr="C:\Users\Aaron\Documents\My Dropbox\Identity Finder\Marketing\Articles\NSTIC\Images\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44686" y="2741154"/>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8" descr="C:\Users\Aaron\Documents\My Dropbox\Identity Finder\Marketing\Articles\NSTIC\Images\6.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47939" y="343595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 descr="C:\Users\Aaron\Documents\My Dropbox\Identity Finder\Marketing\Articles\NSTIC\Images\Third Party.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22741" y="1474635"/>
            <a:ext cx="419100" cy="584200"/>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31"/>
          <p:cNvSpPr txBox="1"/>
          <p:nvPr/>
        </p:nvSpPr>
        <p:spPr>
          <a:xfrm>
            <a:off x="2977968" y="5908505"/>
            <a:ext cx="2916183" cy="369332"/>
          </a:xfrm>
          <a:prstGeom prst="rect">
            <a:avLst/>
          </a:prstGeom>
          <a:noFill/>
        </p:spPr>
        <p:txBody>
          <a:bodyPr wrap="none" rtlCol="0">
            <a:spAutoFit/>
          </a:bodyPr>
          <a:lstStyle/>
          <a:p>
            <a:pPr algn="ctr"/>
            <a:r>
              <a:rPr lang="en-US" b="1" dirty="0" smtClean="0">
                <a:solidFill>
                  <a:schemeClr val="tx1">
                    <a:lumMod val="65000"/>
                    <a:lumOff val="35000"/>
                  </a:schemeClr>
                </a:solidFill>
              </a:rPr>
              <a:t>Communication Diagram</a:t>
            </a:r>
            <a:endParaRPr lang="en-US" b="1" dirty="0">
              <a:solidFill>
                <a:schemeClr val="tx1">
                  <a:lumMod val="65000"/>
                  <a:lumOff val="35000"/>
                </a:schemeClr>
              </a:solidFill>
            </a:endParaRPr>
          </a:p>
        </p:txBody>
      </p:sp>
    </p:spTree>
    <p:extLst>
      <p:ext uri="{BB962C8B-B14F-4D97-AF65-F5344CB8AC3E}">
        <p14:creationId xmlns:p14="http://schemas.microsoft.com/office/powerpoint/2010/main" val="1441685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Current Typical Transaction</a:t>
            </a:r>
            <a:endParaRPr lang="en-US" dirty="0"/>
          </a:p>
        </p:txBody>
      </p:sp>
      <p:sp>
        <p:nvSpPr>
          <p:cNvPr id="4" name="Rounded Rectangle 3"/>
          <p:cNvSpPr/>
          <p:nvPr/>
        </p:nvSpPr>
        <p:spPr>
          <a:xfrm>
            <a:off x="2353203" y="5132042"/>
            <a:ext cx="4164634" cy="112176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33" descr="C:\Users\Aaron\Documents\My Dropbox\Identity Finder\Marketing\Articles\NSTIC\Images\Receipt_dar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7756" y="5782371"/>
            <a:ext cx="228600" cy="2794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166356" y="5702815"/>
            <a:ext cx="886781" cy="430887"/>
          </a:xfrm>
          <a:prstGeom prst="rect">
            <a:avLst/>
          </a:prstGeom>
          <a:noFill/>
        </p:spPr>
        <p:txBody>
          <a:bodyPr wrap="none" rtlCol="0">
            <a:spAutoFit/>
          </a:bodyPr>
          <a:lstStyle/>
          <a:p>
            <a:r>
              <a:rPr lang="en-US" sz="1100" b="1" dirty="0" smtClean="0">
                <a:solidFill>
                  <a:schemeClr val="tx1">
                    <a:lumMod val="65000"/>
                    <a:lumOff val="35000"/>
                  </a:schemeClr>
                </a:solidFill>
              </a:rPr>
              <a:t>Transaction</a:t>
            </a:r>
          </a:p>
          <a:p>
            <a:r>
              <a:rPr lang="en-US" sz="1100" b="1" dirty="0" smtClean="0">
                <a:solidFill>
                  <a:schemeClr val="tx1">
                    <a:lumMod val="65000"/>
                    <a:lumOff val="35000"/>
                  </a:schemeClr>
                </a:solidFill>
              </a:rPr>
              <a:t>Information</a:t>
            </a:r>
          </a:p>
        </p:txBody>
      </p:sp>
      <p:sp>
        <p:nvSpPr>
          <p:cNvPr id="7" name="Arc 6"/>
          <p:cNvSpPr/>
          <p:nvPr/>
        </p:nvSpPr>
        <p:spPr>
          <a:xfrm rot="8100000" flipH="1">
            <a:off x="3159523" y="1398917"/>
            <a:ext cx="551607" cy="2473458"/>
          </a:xfrm>
          <a:prstGeom prst="arc">
            <a:avLst>
              <a:gd name="adj1" fmla="val 16200000"/>
              <a:gd name="adj2" fmla="val 5249515"/>
            </a:avLst>
          </a:prstGeom>
          <a:ln>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Arc 7"/>
          <p:cNvSpPr/>
          <p:nvPr/>
        </p:nvSpPr>
        <p:spPr>
          <a:xfrm rot="2749264" flipH="1">
            <a:off x="5282001" y="1484033"/>
            <a:ext cx="564186" cy="2473458"/>
          </a:xfrm>
          <a:prstGeom prst="arc">
            <a:avLst>
              <a:gd name="adj1" fmla="val 16200000"/>
              <a:gd name="adj2" fmla="val 5249515"/>
            </a:avLst>
          </a:prstGeom>
          <a:ln>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9" name="Picture 29" descr="C:\Users\Aaron\Documents\My Dropbox\Identity Finder\Marketing\Articles\NSTIC\Images\Arrow-Horizontal.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1547" y="4163216"/>
            <a:ext cx="1866901" cy="1778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9" descr="C:\Users\Aaron\Documents\My Dropbox\Identity Finder\Marketing\Articles\NSTIC\Images\Arrow-Horizontal.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36421" y="4166038"/>
            <a:ext cx="1866901" cy="1778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1" descr="C:\Users\Aaron\Documents\My Dropbox\Identity Finder\Marketing\Articles\NSTIC\Images\User Attribute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4032" y="4112416"/>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C:\Users\Aaron\Documents\My Dropbox\Identity Finder\Marketing\Articles\NSTIC\Images\$.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8903" y="4111004"/>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1" descr="C:\Users\Aaron\Documents\My Dropbox\Identity Finder\Marketing\Articles\NSTIC\Images\User Attribute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15993" y="4399781"/>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1" descr="C:\Users\Aaron\Documents\My Dropbox\Identity Finder\Marketing\Articles\NSTIC\Images\Attributes from AP.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15993" y="3901659"/>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4" descr="C:\Users\Aaron\Documents\My Dropbox\Identity Finder\Marketing\Articles\NSTIC\Images\Receipt_light.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790" y="4105358"/>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3" descr="C:\Users\Aaron\Documents\My Dropbox\Identity Finder\Marketing\Articles\NSTIC\Images\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88847" y="4142754"/>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8" descr="C:\Users\Aaron\Documents\My Dropbox\Identity Finder\Marketing\Articles\NSTIC\Images\Arrow-Diagonal.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5400000">
            <a:off x="2120904" y="1791049"/>
            <a:ext cx="1993901" cy="19939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1" descr="C:\Users\Aaron\Documents\My Dropbox\Identity Finder\Marketing\Articles\NSTIC\Images\Attributes from AP.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54032" y="2687681"/>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4" descr="C:\Users\Aaron\Documents\My Dropbox\Identity Finder\Marketing\Articles\NSTIC\Images\2.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95862" y="178958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8" descr="C:\Users\Aaron\Documents\My Dropbox\Identity Finder\Marketing\Articles\NSTIC\Images\Arrow-Diagonal.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72635" y="2000377"/>
            <a:ext cx="1993901" cy="19939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1" descr="C:\Users\Aaron\Documents\My Dropbox\Identity Finder\Marketing\Articles\NSTIC\Images\User Attribute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80080" y="2911486"/>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1" descr="C:\Users\Aaron\Documents\My Dropbox\Identity Finder\Marketing\Articles\NSTIC\Images\Attributes from AP.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80080" y="2413364"/>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4" descr="C:\Users\Aaron\Documents\My Dropbox\Identity Finder\Marketing\Articles\NSTIC\Images\Receipt_light.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790" y="3223726"/>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5" descr="C:\Users\Aaron\Documents\My Dropbox\Identity Finder\Marketing\Articles\NSTIC\Images\3.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53410" y="376567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6" descr="C:\Users\Aaron\Documents\My Dropbox\Identity Finder\Marketing\Articles\NSTIC\Images\4.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800595" y="415070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descr="C:\Users\Aaron\Documents\My Dropbox\Identity Finder\Marketing\Articles\NSTIC\Images\$_white.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34108" y="1917471"/>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 descr="C:\Users\Aaron\Documents\My Dropbox\Identity Finder\Marketing\Articles\NSTIC\Images\$_white.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84616" y="2744338"/>
            <a:ext cx="190500" cy="292100"/>
          </a:xfrm>
          <a:prstGeom prst="rect">
            <a:avLst/>
          </a:prstGeom>
          <a:noFill/>
          <a:extLst>
            <a:ext uri="{909E8E84-426E-40DD-AFC4-6F175D3DCCD1}">
              <a14:hiddenFill xmlns:a14="http://schemas.microsoft.com/office/drawing/2010/main">
                <a:solidFill>
                  <a:srgbClr val="FFFFFF"/>
                </a:solidFill>
              </a14:hiddenFill>
            </a:ext>
          </a:extLst>
        </p:spPr>
      </p:pic>
      <p:grpSp>
        <p:nvGrpSpPr>
          <p:cNvPr id="28" name="Group 27"/>
          <p:cNvGrpSpPr/>
          <p:nvPr/>
        </p:nvGrpSpPr>
        <p:grpSpPr>
          <a:xfrm>
            <a:off x="1214826" y="1092258"/>
            <a:ext cx="6419719" cy="3935638"/>
            <a:chOff x="1214826" y="461992"/>
            <a:chExt cx="6419719" cy="3935638"/>
          </a:xfrm>
        </p:grpSpPr>
        <p:pic>
          <p:nvPicPr>
            <p:cNvPr id="29" name="Picture 3" descr="C:\Users\Aaron\Documents\My Dropbox\Identity Finder\Marketing\Articles\NSTIC\Images\Parent Company_boxes.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789391" y="3222477"/>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4" descr="C:\Users\Aaron\Documents\My Dropbox\Identity Finder\Marketing\Articles\NSTIC\Images\Relying Party_new.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97632" y="3251403"/>
              <a:ext cx="6096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5" descr="C:\Users\Aaron\Documents\My Dropbox\Identity Finder\Marketing\Articles\NSTIC\Images\User.pn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62652" y="3279452"/>
              <a:ext cx="3683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7" descr="C:\Users\Aaron\Documents\My Dropbox\Identity Finder\Marketing\Articles\NSTIC\Images\IdentityProvider_med.pn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73832" y="568531"/>
              <a:ext cx="457200" cy="5080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8" descr="C:\Users\Aaron\Documents\My Dropbox\Identity Finder\Marketing\Articles\NSTIC\Images\Attribute Provider.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287524" y="461992"/>
              <a:ext cx="736600" cy="698500"/>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1371635" y="3847425"/>
              <a:ext cx="527709" cy="307777"/>
            </a:xfrm>
            <a:prstGeom prst="rect">
              <a:avLst/>
            </a:prstGeom>
            <a:noFill/>
          </p:spPr>
          <p:txBody>
            <a:bodyPr wrap="none" rtlCol="0">
              <a:spAutoFit/>
            </a:bodyPr>
            <a:lstStyle/>
            <a:p>
              <a:r>
                <a:rPr lang="en-US" sz="1400" b="1" dirty="0" smtClean="0">
                  <a:solidFill>
                    <a:schemeClr val="bg1">
                      <a:lumMod val="50000"/>
                    </a:schemeClr>
                  </a:solidFill>
                </a:rPr>
                <a:t>User</a:t>
              </a:r>
              <a:endParaRPr lang="en-US" sz="1400" b="1" dirty="0">
                <a:solidFill>
                  <a:schemeClr val="bg1">
                    <a:lumMod val="50000"/>
                  </a:schemeClr>
                </a:solidFill>
              </a:endParaRPr>
            </a:p>
          </p:txBody>
        </p:sp>
        <p:sp>
          <p:nvSpPr>
            <p:cNvPr id="35" name="TextBox 34"/>
            <p:cNvSpPr txBox="1"/>
            <p:nvPr/>
          </p:nvSpPr>
          <p:spPr>
            <a:xfrm>
              <a:off x="3931927" y="3790274"/>
              <a:ext cx="926536" cy="523220"/>
            </a:xfrm>
            <a:prstGeom prst="rect">
              <a:avLst/>
            </a:prstGeom>
            <a:noFill/>
          </p:spPr>
          <p:txBody>
            <a:bodyPr wrap="none" rtlCol="0">
              <a:spAutoFit/>
            </a:bodyPr>
            <a:lstStyle/>
            <a:p>
              <a:pPr algn="ctr"/>
              <a:r>
                <a:rPr lang="en-US" sz="1400" b="1" dirty="0" smtClean="0">
                  <a:solidFill>
                    <a:schemeClr val="bg1">
                      <a:lumMod val="50000"/>
                    </a:schemeClr>
                  </a:solidFill>
                </a:rPr>
                <a:t>Relying</a:t>
              </a:r>
            </a:p>
            <a:p>
              <a:pPr algn="ctr"/>
              <a:r>
                <a:rPr lang="en-US" sz="1400" b="1" dirty="0" smtClean="0">
                  <a:solidFill>
                    <a:schemeClr val="bg1">
                      <a:lumMod val="50000"/>
                    </a:schemeClr>
                  </a:solidFill>
                </a:rPr>
                <a:t>Party (RP)</a:t>
              </a:r>
              <a:endParaRPr lang="en-US" sz="1400" b="1" dirty="0">
                <a:solidFill>
                  <a:schemeClr val="bg1">
                    <a:lumMod val="50000"/>
                  </a:schemeClr>
                </a:solidFill>
              </a:endParaRPr>
            </a:p>
          </p:txBody>
        </p:sp>
        <p:sp>
          <p:nvSpPr>
            <p:cNvPr id="36" name="TextBox 35"/>
            <p:cNvSpPr txBox="1"/>
            <p:nvPr/>
          </p:nvSpPr>
          <p:spPr>
            <a:xfrm>
              <a:off x="6690535" y="3874410"/>
              <a:ext cx="883512" cy="523220"/>
            </a:xfrm>
            <a:prstGeom prst="rect">
              <a:avLst/>
            </a:prstGeom>
            <a:noFill/>
          </p:spPr>
          <p:txBody>
            <a:bodyPr wrap="none" rtlCol="0">
              <a:spAutoFit/>
            </a:bodyPr>
            <a:lstStyle/>
            <a:p>
              <a:pPr algn="ctr"/>
              <a:r>
                <a:rPr lang="en-US" sz="1400" b="1" dirty="0" smtClean="0">
                  <a:solidFill>
                    <a:schemeClr val="bg1">
                      <a:lumMod val="50000"/>
                    </a:schemeClr>
                  </a:solidFill>
                </a:rPr>
                <a:t>Parent</a:t>
              </a:r>
            </a:p>
            <a:p>
              <a:pPr algn="ctr"/>
              <a:r>
                <a:rPr lang="en-US" sz="1400" b="1" dirty="0" smtClean="0">
                  <a:solidFill>
                    <a:schemeClr val="bg1">
                      <a:lumMod val="50000"/>
                    </a:schemeClr>
                  </a:solidFill>
                </a:rPr>
                <a:t>Company</a:t>
              </a:r>
              <a:endParaRPr lang="en-US" sz="1400" b="1" dirty="0">
                <a:solidFill>
                  <a:schemeClr val="bg1">
                    <a:lumMod val="50000"/>
                  </a:schemeClr>
                </a:solidFill>
              </a:endParaRPr>
            </a:p>
          </p:txBody>
        </p:sp>
        <p:sp>
          <p:nvSpPr>
            <p:cNvPr id="37" name="TextBox 36"/>
            <p:cNvSpPr txBox="1"/>
            <p:nvPr/>
          </p:nvSpPr>
          <p:spPr>
            <a:xfrm>
              <a:off x="6630038" y="1102985"/>
              <a:ext cx="1004507" cy="307777"/>
            </a:xfrm>
            <a:prstGeom prst="rect">
              <a:avLst/>
            </a:prstGeom>
            <a:noFill/>
          </p:spPr>
          <p:txBody>
            <a:bodyPr wrap="none" rtlCol="0">
              <a:spAutoFit/>
            </a:bodyPr>
            <a:lstStyle/>
            <a:p>
              <a:pPr algn="ctr"/>
              <a:r>
                <a:rPr lang="en-US" sz="1400" b="1" dirty="0" smtClean="0">
                  <a:solidFill>
                    <a:schemeClr val="bg1">
                      <a:lumMod val="50000"/>
                    </a:schemeClr>
                  </a:solidFill>
                </a:rPr>
                <a:t>Third Party</a:t>
              </a:r>
              <a:endParaRPr lang="en-US" sz="1400" b="1" dirty="0">
                <a:solidFill>
                  <a:schemeClr val="bg1">
                    <a:lumMod val="50000"/>
                  </a:schemeClr>
                </a:solidFill>
              </a:endParaRPr>
            </a:p>
          </p:txBody>
        </p:sp>
        <p:sp>
          <p:nvSpPr>
            <p:cNvPr id="38" name="TextBox 37"/>
            <p:cNvSpPr txBox="1"/>
            <p:nvPr/>
          </p:nvSpPr>
          <p:spPr>
            <a:xfrm>
              <a:off x="3796881" y="1053953"/>
              <a:ext cx="1211101" cy="523220"/>
            </a:xfrm>
            <a:prstGeom prst="rect">
              <a:avLst/>
            </a:prstGeom>
            <a:noFill/>
          </p:spPr>
          <p:txBody>
            <a:bodyPr wrap="none" rtlCol="0">
              <a:spAutoFit/>
            </a:bodyPr>
            <a:lstStyle/>
            <a:p>
              <a:pPr algn="ctr"/>
              <a:r>
                <a:rPr lang="en-US" sz="1400" b="1" dirty="0" smtClean="0">
                  <a:solidFill>
                    <a:schemeClr val="bg1">
                      <a:lumMod val="50000"/>
                    </a:schemeClr>
                  </a:solidFill>
                </a:rPr>
                <a:t>Identity</a:t>
              </a:r>
            </a:p>
            <a:p>
              <a:pPr algn="ctr"/>
              <a:r>
                <a:rPr lang="en-US" sz="1400" b="1" dirty="0" smtClean="0">
                  <a:solidFill>
                    <a:schemeClr val="bg1">
                      <a:lumMod val="50000"/>
                    </a:schemeClr>
                  </a:solidFill>
                </a:rPr>
                <a:t>Provider (IdP)</a:t>
              </a:r>
              <a:endParaRPr lang="en-US" sz="1400" b="1" dirty="0">
                <a:solidFill>
                  <a:schemeClr val="bg1">
                    <a:lumMod val="50000"/>
                  </a:schemeClr>
                </a:solidFill>
              </a:endParaRPr>
            </a:p>
          </p:txBody>
        </p:sp>
        <p:sp>
          <p:nvSpPr>
            <p:cNvPr id="39" name="TextBox 38"/>
            <p:cNvSpPr txBox="1"/>
            <p:nvPr/>
          </p:nvSpPr>
          <p:spPr>
            <a:xfrm>
              <a:off x="1214826" y="1159430"/>
              <a:ext cx="888321" cy="523220"/>
            </a:xfrm>
            <a:prstGeom prst="rect">
              <a:avLst/>
            </a:prstGeom>
            <a:noFill/>
          </p:spPr>
          <p:txBody>
            <a:bodyPr wrap="none" rtlCol="0">
              <a:spAutoFit/>
            </a:bodyPr>
            <a:lstStyle/>
            <a:p>
              <a:pPr algn="ctr"/>
              <a:r>
                <a:rPr lang="en-US" sz="1400" b="1" dirty="0" smtClean="0">
                  <a:solidFill>
                    <a:schemeClr val="bg1">
                      <a:lumMod val="50000"/>
                    </a:schemeClr>
                  </a:solidFill>
                </a:rPr>
                <a:t>Attribute</a:t>
              </a:r>
            </a:p>
            <a:p>
              <a:pPr algn="ctr"/>
              <a:r>
                <a:rPr lang="en-US" sz="1400" b="1" dirty="0" smtClean="0">
                  <a:solidFill>
                    <a:schemeClr val="bg1">
                      <a:lumMod val="50000"/>
                    </a:schemeClr>
                  </a:solidFill>
                </a:rPr>
                <a:t>Providers</a:t>
              </a:r>
              <a:endParaRPr lang="en-US" sz="1400" b="1" dirty="0">
                <a:solidFill>
                  <a:schemeClr val="bg1">
                    <a:lumMod val="50000"/>
                  </a:schemeClr>
                </a:solidFill>
              </a:endParaRPr>
            </a:p>
          </p:txBody>
        </p:sp>
        <p:pic>
          <p:nvPicPr>
            <p:cNvPr id="40" name="Picture 3" descr="C:\Users\Aaron\Documents\My Dropbox\Identity Finder\Marketing\Articles\NSTIC\Images\Third Party.pn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922741" y="530431"/>
              <a:ext cx="419100" cy="584200"/>
            </a:xfrm>
            <a:prstGeom prst="rect">
              <a:avLst/>
            </a:prstGeom>
            <a:noFill/>
            <a:extLst>
              <a:ext uri="{909E8E84-426E-40DD-AFC4-6F175D3DCCD1}">
                <a14:hiddenFill xmlns:a14="http://schemas.microsoft.com/office/drawing/2010/main">
                  <a:solidFill>
                    <a:srgbClr val="FFFFFF"/>
                  </a:solidFill>
                </a14:hiddenFill>
              </a:ext>
            </a:extLst>
          </p:spPr>
        </p:pic>
      </p:grpSp>
      <p:pic>
        <p:nvPicPr>
          <p:cNvPr id="41" name="Picture 11" descr="C:\Users\Aaron\Documents\My Dropbox\Identity Finder\Marketing\Articles\NSTIC\Images\User Attribute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36080" y="5782371"/>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31" descr="C:\Users\Aaron\Documents\My Dropbox\Identity Finder\Marketing\Articles\NSTIC\Images\Attributes from AP.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6080" y="5277310"/>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2" descr="C:\Users\Aaron\Documents\My Dropbox\Identity Finder\Marketing\Articles\NSTIC\Images\$.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61145" y="5378910"/>
            <a:ext cx="190500" cy="292100"/>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43"/>
          <p:cNvSpPr txBox="1"/>
          <p:nvPr/>
        </p:nvSpPr>
        <p:spPr>
          <a:xfrm>
            <a:off x="3077705" y="5309516"/>
            <a:ext cx="1311578" cy="430887"/>
          </a:xfrm>
          <a:prstGeom prst="rect">
            <a:avLst/>
          </a:prstGeom>
          <a:noFill/>
        </p:spPr>
        <p:txBody>
          <a:bodyPr wrap="none" rtlCol="0">
            <a:spAutoFit/>
          </a:bodyPr>
          <a:lstStyle/>
          <a:p>
            <a:r>
              <a:rPr lang="en-US" sz="1100" b="1" dirty="0" smtClean="0">
                <a:solidFill>
                  <a:schemeClr val="tx1">
                    <a:lumMod val="65000"/>
                    <a:lumOff val="35000"/>
                  </a:schemeClr>
                </a:solidFill>
              </a:rPr>
              <a:t>Attributes from</a:t>
            </a:r>
          </a:p>
          <a:p>
            <a:r>
              <a:rPr lang="en-US" sz="1100" b="1" dirty="0" smtClean="0">
                <a:solidFill>
                  <a:schemeClr val="tx1">
                    <a:lumMod val="65000"/>
                    <a:lumOff val="35000"/>
                  </a:schemeClr>
                </a:solidFill>
              </a:rPr>
              <a:t>Attribute Providers</a:t>
            </a:r>
          </a:p>
        </p:txBody>
      </p:sp>
      <p:sp>
        <p:nvSpPr>
          <p:cNvPr id="45" name="TextBox 44"/>
          <p:cNvSpPr txBox="1"/>
          <p:nvPr/>
        </p:nvSpPr>
        <p:spPr>
          <a:xfrm>
            <a:off x="3077705" y="5754381"/>
            <a:ext cx="1398140" cy="261610"/>
          </a:xfrm>
          <a:prstGeom prst="rect">
            <a:avLst/>
          </a:prstGeom>
          <a:noFill/>
        </p:spPr>
        <p:txBody>
          <a:bodyPr wrap="none" rtlCol="0">
            <a:spAutoFit/>
          </a:bodyPr>
          <a:lstStyle/>
          <a:p>
            <a:r>
              <a:rPr lang="en-US" sz="1100" b="1" dirty="0" smtClean="0">
                <a:solidFill>
                  <a:schemeClr val="tx1">
                    <a:lumMod val="65000"/>
                    <a:lumOff val="35000"/>
                  </a:schemeClr>
                </a:solidFill>
              </a:rPr>
              <a:t>Attributes from User</a:t>
            </a:r>
          </a:p>
        </p:txBody>
      </p:sp>
      <p:sp>
        <p:nvSpPr>
          <p:cNvPr id="46" name="TextBox 45"/>
          <p:cNvSpPr txBox="1"/>
          <p:nvPr/>
        </p:nvSpPr>
        <p:spPr>
          <a:xfrm>
            <a:off x="5144023" y="5323494"/>
            <a:ext cx="891591" cy="430887"/>
          </a:xfrm>
          <a:prstGeom prst="rect">
            <a:avLst/>
          </a:prstGeom>
          <a:noFill/>
        </p:spPr>
        <p:txBody>
          <a:bodyPr wrap="none" rtlCol="0">
            <a:spAutoFit/>
          </a:bodyPr>
          <a:lstStyle/>
          <a:p>
            <a:r>
              <a:rPr lang="en-US" sz="1100" b="1" dirty="0" smtClean="0">
                <a:solidFill>
                  <a:schemeClr val="tx1">
                    <a:lumMod val="65000"/>
                    <a:lumOff val="35000"/>
                  </a:schemeClr>
                </a:solidFill>
              </a:rPr>
              <a:t>Money or </a:t>
            </a:r>
          </a:p>
          <a:p>
            <a:r>
              <a:rPr lang="en-US" sz="1100" b="1" dirty="0" smtClean="0">
                <a:solidFill>
                  <a:schemeClr val="tx1">
                    <a:lumMod val="65000"/>
                    <a:lumOff val="35000"/>
                  </a:schemeClr>
                </a:solidFill>
              </a:rPr>
              <a:t>Other Value</a:t>
            </a:r>
          </a:p>
        </p:txBody>
      </p:sp>
    </p:spTree>
    <p:extLst>
      <p:ext uri="{BB962C8B-B14F-4D97-AF65-F5344CB8AC3E}">
        <p14:creationId xmlns:p14="http://schemas.microsoft.com/office/powerpoint/2010/main" val="144168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Ideal Federated Identity Trans.</a:t>
            </a:r>
            <a:endParaRPr lang="en-US" dirty="0"/>
          </a:p>
        </p:txBody>
      </p:sp>
      <p:cxnSp>
        <p:nvCxnSpPr>
          <p:cNvPr id="68" name="Straight Arrow Connector 67"/>
          <p:cNvCxnSpPr/>
          <p:nvPr/>
        </p:nvCxnSpPr>
        <p:spPr>
          <a:xfrm flipV="1">
            <a:off x="1872971" y="2400305"/>
            <a:ext cx="1763637" cy="1801437"/>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1507215" y="2715246"/>
            <a:ext cx="10463" cy="508010"/>
          </a:xfrm>
          <a:prstGeom prst="straightConnector1">
            <a:avLst/>
          </a:prstGeom>
          <a:ln w="9525" cap="sq">
            <a:solidFill>
              <a:schemeClr val="tx1">
                <a:lumMod val="50000"/>
                <a:lumOff val="50000"/>
              </a:schemeClr>
            </a:solidFill>
            <a:tailEnd type="oval" w="lg"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1507215" y="3589013"/>
            <a:ext cx="0" cy="548633"/>
          </a:xfrm>
          <a:prstGeom prst="straightConnector1">
            <a:avLst/>
          </a:prstGeom>
          <a:ln w="9525" cap="sq">
            <a:solidFill>
              <a:schemeClr val="tx1">
                <a:lumMod val="50000"/>
                <a:lumOff val="50000"/>
              </a:schemeClr>
            </a:solidFill>
            <a:tailEnd type="oval" w="lg"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2017728" y="4557335"/>
            <a:ext cx="1866901"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2109167" y="1943110"/>
            <a:ext cx="1866901"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H="1">
            <a:off x="2052890" y="1668793"/>
            <a:ext cx="1866901"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1415776" y="2715246"/>
            <a:ext cx="0" cy="142240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4524702" y="2715246"/>
            <a:ext cx="0" cy="142240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1781532" y="2715246"/>
            <a:ext cx="0" cy="142240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pic>
        <p:nvPicPr>
          <p:cNvPr id="77" name="Picture 13" descr="C:\Users\Aaron\Documents\My Dropbox\Identity Finder\Marketing\Articles\NSTIC\Images\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6340" y="2854951"/>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14" descr="C:\Users\Aaron\Documents\My Dropbox\Identity Finder\Marketing\Articles\NSTIC\Images\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2618" y="155449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15" descr="C:\Users\Aaron\Documents\My Dropbox\Identity Finder\Marketing\Articles\NSTIC\Images\3.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4444" y="2854951"/>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16" descr="C:\Users\Aaron\Documents\My Dropbox\Identity Finder\Marketing\Articles\NSTIC\Images\4.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9354" y="364037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17" descr="C:\Users\Aaron\Documents\My Dropbox\Identity Finder\Marketing\Articles\NSTIC\Images\5.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48870" y="182454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18" descr="C:\Users\Aaron\Documents\My Dropbox\Identity Finder\Marketing\Articles\NSTIC\Images\6.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72040" y="444303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20" descr="C:\Users\Aaron\Documents\My Dropbox\Identity Finder\Marketing\Articles\NSTIC\Images\8.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10402" y="3540746"/>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21" descr="C:\Users\Aaron\Documents\My Dropbox\Identity Finder\Marketing\Articles\NSTIC\Images\9.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39002" y="1595943"/>
            <a:ext cx="228600" cy="228600"/>
          </a:xfrm>
          <a:prstGeom prst="rect">
            <a:avLst/>
          </a:prstGeom>
          <a:noFill/>
          <a:extLst>
            <a:ext uri="{909E8E84-426E-40DD-AFC4-6F175D3DCCD1}">
              <a14:hiddenFill xmlns:a14="http://schemas.microsoft.com/office/drawing/2010/main">
                <a:solidFill>
                  <a:srgbClr val="FFFFFF"/>
                </a:solidFill>
              </a14:hiddenFill>
            </a:ext>
          </a:extLst>
        </p:spPr>
      </p:pic>
      <p:grpSp>
        <p:nvGrpSpPr>
          <p:cNvPr id="85" name="Group 84"/>
          <p:cNvGrpSpPr/>
          <p:nvPr/>
        </p:nvGrpSpPr>
        <p:grpSpPr>
          <a:xfrm>
            <a:off x="1167528" y="1444955"/>
            <a:ext cx="6419719" cy="3935638"/>
            <a:chOff x="1214826" y="461992"/>
            <a:chExt cx="6419719" cy="3935638"/>
          </a:xfrm>
        </p:grpSpPr>
        <p:pic>
          <p:nvPicPr>
            <p:cNvPr id="86" name="Picture 3" descr="C:\Users\Aaron\Documents\My Dropbox\Identity Finder\Marketing\Articles\NSTIC\Images\Parent Company_boxes.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89391" y="3222477"/>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4" descr="C:\Users\Aaron\Documents\My Dropbox\Identity Finder\Marketing\Articles\NSTIC\Images\Relying Party_new.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97632" y="3251403"/>
              <a:ext cx="6096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5" descr="C:\Users\Aaron\Documents\My Dropbox\Identity Finder\Marketing\Articles\NSTIC\Images\User.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62652" y="3279452"/>
              <a:ext cx="3683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7" descr="C:\Users\Aaron\Documents\My Dropbox\Identity Finder\Marketing\Articles\NSTIC\Images\IdentityProvider_med.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73832" y="568531"/>
              <a:ext cx="457200" cy="508000"/>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8" descr="C:\Users\Aaron\Documents\My Dropbox\Identity Finder\Marketing\Articles\NSTIC\Images\Attribute Provider.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87524" y="461992"/>
              <a:ext cx="736600" cy="698500"/>
            </a:xfrm>
            <a:prstGeom prst="rect">
              <a:avLst/>
            </a:prstGeom>
            <a:noFill/>
            <a:extLst>
              <a:ext uri="{909E8E84-426E-40DD-AFC4-6F175D3DCCD1}">
                <a14:hiddenFill xmlns:a14="http://schemas.microsoft.com/office/drawing/2010/main">
                  <a:solidFill>
                    <a:srgbClr val="FFFFFF"/>
                  </a:solidFill>
                </a14:hiddenFill>
              </a:ext>
            </a:extLst>
          </p:spPr>
        </p:pic>
        <p:sp>
          <p:nvSpPr>
            <p:cNvPr id="91" name="TextBox 90"/>
            <p:cNvSpPr txBox="1"/>
            <p:nvPr/>
          </p:nvSpPr>
          <p:spPr>
            <a:xfrm>
              <a:off x="1371635" y="3847425"/>
              <a:ext cx="527709" cy="307777"/>
            </a:xfrm>
            <a:prstGeom prst="rect">
              <a:avLst/>
            </a:prstGeom>
            <a:noFill/>
          </p:spPr>
          <p:txBody>
            <a:bodyPr wrap="none" rtlCol="0">
              <a:spAutoFit/>
            </a:bodyPr>
            <a:lstStyle/>
            <a:p>
              <a:r>
                <a:rPr lang="en-US" sz="1400" b="1" dirty="0" smtClean="0">
                  <a:solidFill>
                    <a:schemeClr val="bg1">
                      <a:lumMod val="50000"/>
                    </a:schemeClr>
                  </a:solidFill>
                </a:rPr>
                <a:t>User</a:t>
              </a:r>
              <a:endParaRPr lang="en-US" sz="1400" b="1" dirty="0">
                <a:solidFill>
                  <a:schemeClr val="bg1">
                    <a:lumMod val="50000"/>
                  </a:schemeClr>
                </a:solidFill>
              </a:endParaRPr>
            </a:p>
          </p:txBody>
        </p:sp>
        <p:sp>
          <p:nvSpPr>
            <p:cNvPr id="92" name="TextBox 91"/>
            <p:cNvSpPr txBox="1"/>
            <p:nvPr/>
          </p:nvSpPr>
          <p:spPr>
            <a:xfrm>
              <a:off x="3931927" y="3790274"/>
              <a:ext cx="926536" cy="523220"/>
            </a:xfrm>
            <a:prstGeom prst="rect">
              <a:avLst/>
            </a:prstGeom>
            <a:noFill/>
          </p:spPr>
          <p:txBody>
            <a:bodyPr wrap="none" rtlCol="0">
              <a:spAutoFit/>
            </a:bodyPr>
            <a:lstStyle/>
            <a:p>
              <a:pPr algn="ctr"/>
              <a:r>
                <a:rPr lang="en-US" sz="1400" b="1" dirty="0" smtClean="0">
                  <a:solidFill>
                    <a:schemeClr val="bg1">
                      <a:lumMod val="50000"/>
                    </a:schemeClr>
                  </a:solidFill>
                </a:rPr>
                <a:t>Relying</a:t>
              </a:r>
            </a:p>
            <a:p>
              <a:pPr algn="ctr"/>
              <a:r>
                <a:rPr lang="en-US" sz="1400" b="1" dirty="0" smtClean="0">
                  <a:solidFill>
                    <a:schemeClr val="bg1">
                      <a:lumMod val="50000"/>
                    </a:schemeClr>
                  </a:solidFill>
                </a:rPr>
                <a:t>Party (RP)</a:t>
              </a:r>
              <a:endParaRPr lang="en-US" sz="1400" b="1" dirty="0">
                <a:solidFill>
                  <a:schemeClr val="bg1">
                    <a:lumMod val="50000"/>
                  </a:schemeClr>
                </a:solidFill>
              </a:endParaRPr>
            </a:p>
          </p:txBody>
        </p:sp>
        <p:sp>
          <p:nvSpPr>
            <p:cNvPr id="93" name="TextBox 92"/>
            <p:cNvSpPr txBox="1"/>
            <p:nvPr/>
          </p:nvSpPr>
          <p:spPr>
            <a:xfrm>
              <a:off x="6690535" y="3874410"/>
              <a:ext cx="883512" cy="523220"/>
            </a:xfrm>
            <a:prstGeom prst="rect">
              <a:avLst/>
            </a:prstGeom>
            <a:noFill/>
          </p:spPr>
          <p:txBody>
            <a:bodyPr wrap="none" rtlCol="0">
              <a:spAutoFit/>
            </a:bodyPr>
            <a:lstStyle/>
            <a:p>
              <a:pPr algn="ctr"/>
              <a:r>
                <a:rPr lang="en-US" sz="1400" b="1" dirty="0" smtClean="0">
                  <a:solidFill>
                    <a:schemeClr val="bg1">
                      <a:lumMod val="50000"/>
                    </a:schemeClr>
                  </a:solidFill>
                </a:rPr>
                <a:t>Parent</a:t>
              </a:r>
            </a:p>
            <a:p>
              <a:pPr algn="ctr"/>
              <a:r>
                <a:rPr lang="en-US" sz="1400" b="1" dirty="0" smtClean="0">
                  <a:solidFill>
                    <a:schemeClr val="bg1">
                      <a:lumMod val="50000"/>
                    </a:schemeClr>
                  </a:solidFill>
                </a:rPr>
                <a:t>Company</a:t>
              </a:r>
              <a:endParaRPr lang="en-US" sz="1400" b="1" dirty="0">
                <a:solidFill>
                  <a:schemeClr val="bg1">
                    <a:lumMod val="50000"/>
                  </a:schemeClr>
                </a:solidFill>
              </a:endParaRPr>
            </a:p>
          </p:txBody>
        </p:sp>
        <p:sp>
          <p:nvSpPr>
            <p:cNvPr id="94" name="TextBox 93"/>
            <p:cNvSpPr txBox="1"/>
            <p:nvPr/>
          </p:nvSpPr>
          <p:spPr>
            <a:xfrm>
              <a:off x="6630038" y="1102985"/>
              <a:ext cx="1004507" cy="307777"/>
            </a:xfrm>
            <a:prstGeom prst="rect">
              <a:avLst/>
            </a:prstGeom>
            <a:noFill/>
          </p:spPr>
          <p:txBody>
            <a:bodyPr wrap="none" rtlCol="0">
              <a:spAutoFit/>
            </a:bodyPr>
            <a:lstStyle/>
            <a:p>
              <a:pPr algn="ctr"/>
              <a:r>
                <a:rPr lang="en-US" sz="1400" b="1" dirty="0" smtClean="0">
                  <a:solidFill>
                    <a:schemeClr val="bg1">
                      <a:lumMod val="50000"/>
                    </a:schemeClr>
                  </a:solidFill>
                </a:rPr>
                <a:t>Third Party</a:t>
              </a:r>
              <a:endParaRPr lang="en-US" sz="1400" b="1" dirty="0">
                <a:solidFill>
                  <a:schemeClr val="bg1">
                    <a:lumMod val="50000"/>
                  </a:schemeClr>
                </a:solidFill>
              </a:endParaRPr>
            </a:p>
          </p:txBody>
        </p:sp>
        <p:sp>
          <p:nvSpPr>
            <p:cNvPr id="95" name="TextBox 94"/>
            <p:cNvSpPr txBox="1"/>
            <p:nvPr/>
          </p:nvSpPr>
          <p:spPr>
            <a:xfrm>
              <a:off x="3796881" y="1053953"/>
              <a:ext cx="1211101" cy="523220"/>
            </a:xfrm>
            <a:prstGeom prst="rect">
              <a:avLst/>
            </a:prstGeom>
            <a:noFill/>
          </p:spPr>
          <p:txBody>
            <a:bodyPr wrap="none" rtlCol="0">
              <a:spAutoFit/>
            </a:bodyPr>
            <a:lstStyle/>
            <a:p>
              <a:pPr algn="ctr"/>
              <a:r>
                <a:rPr lang="en-US" sz="1400" b="1" dirty="0" smtClean="0">
                  <a:solidFill>
                    <a:schemeClr val="bg1">
                      <a:lumMod val="50000"/>
                    </a:schemeClr>
                  </a:solidFill>
                </a:rPr>
                <a:t>Identity</a:t>
              </a:r>
            </a:p>
            <a:p>
              <a:pPr algn="ctr"/>
              <a:r>
                <a:rPr lang="en-US" sz="1400" b="1" dirty="0" smtClean="0">
                  <a:solidFill>
                    <a:schemeClr val="bg1">
                      <a:lumMod val="50000"/>
                    </a:schemeClr>
                  </a:solidFill>
                </a:rPr>
                <a:t>Provider (IdP)</a:t>
              </a:r>
              <a:endParaRPr lang="en-US" sz="1400" b="1" dirty="0">
                <a:solidFill>
                  <a:schemeClr val="bg1">
                    <a:lumMod val="50000"/>
                  </a:schemeClr>
                </a:solidFill>
              </a:endParaRPr>
            </a:p>
          </p:txBody>
        </p:sp>
        <p:sp>
          <p:nvSpPr>
            <p:cNvPr id="96" name="TextBox 95"/>
            <p:cNvSpPr txBox="1"/>
            <p:nvPr/>
          </p:nvSpPr>
          <p:spPr>
            <a:xfrm>
              <a:off x="1214826" y="1159430"/>
              <a:ext cx="888321" cy="523220"/>
            </a:xfrm>
            <a:prstGeom prst="rect">
              <a:avLst/>
            </a:prstGeom>
            <a:noFill/>
          </p:spPr>
          <p:txBody>
            <a:bodyPr wrap="none" rtlCol="0">
              <a:spAutoFit/>
            </a:bodyPr>
            <a:lstStyle/>
            <a:p>
              <a:pPr algn="ctr"/>
              <a:r>
                <a:rPr lang="en-US" sz="1400" b="1" dirty="0" smtClean="0">
                  <a:solidFill>
                    <a:schemeClr val="bg1">
                      <a:lumMod val="50000"/>
                    </a:schemeClr>
                  </a:solidFill>
                </a:rPr>
                <a:t>Attribute</a:t>
              </a:r>
            </a:p>
            <a:p>
              <a:pPr algn="ctr"/>
              <a:r>
                <a:rPr lang="en-US" sz="1400" b="1" dirty="0" smtClean="0">
                  <a:solidFill>
                    <a:schemeClr val="bg1">
                      <a:lumMod val="50000"/>
                    </a:schemeClr>
                  </a:solidFill>
                </a:rPr>
                <a:t>Providers</a:t>
              </a:r>
              <a:endParaRPr lang="en-US" sz="1400" b="1" dirty="0">
                <a:solidFill>
                  <a:schemeClr val="bg1">
                    <a:lumMod val="50000"/>
                  </a:schemeClr>
                </a:solidFill>
              </a:endParaRPr>
            </a:p>
          </p:txBody>
        </p:sp>
        <p:pic>
          <p:nvPicPr>
            <p:cNvPr id="97" name="Picture 3" descr="C:\Users\Aaron\Documents\My Dropbox\Identity Finder\Marketing\Articles\NSTIC\Images\Third Party.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22741" y="530431"/>
              <a:ext cx="419100" cy="584200"/>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98" name="Straight Arrow Connector 97"/>
          <p:cNvCxnSpPr/>
          <p:nvPr/>
        </p:nvCxnSpPr>
        <p:spPr>
          <a:xfrm flipV="1">
            <a:off x="2025371" y="2552705"/>
            <a:ext cx="1763637" cy="1801437"/>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pic>
        <p:nvPicPr>
          <p:cNvPr id="99" name="Picture 19" descr="C:\Users\Aaron\Documents\My Dropbox\Identity Finder\Marketing\Articles\NSTIC\Images\7.pn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630109" y="3547923"/>
            <a:ext cx="228600"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685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Ideal Federated Identity Trans.</a:t>
            </a:r>
          </a:p>
        </p:txBody>
      </p:sp>
      <p:pic>
        <p:nvPicPr>
          <p:cNvPr id="5" name="Picture 29" descr="C:\Users\Aaron\Documents\My Dropbox\Identity Finder\Marketing\Articles\NSTIC\Images\Arrow-Horizont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3593" y="1362558"/>
            <a:ext cx="1866901" cy="177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8" descr="C:\Users\Aaron\Documents\My Dropbox\Identity Finder\Marketing\Articles\NSTIC\Images\Arrow-Diagonal.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269" y="1771952"/>
            <a:ext cx="1993901" cy="1993900"/>
          </a:xfrm>
          <a:prstGeom prst="rect">
            <a:avLst/>
          </a:prstGeom>
          <a:noFill/>
          <a:extLst>
            <a:ext uri="{909E8E84-426E-40DD-AFC4-6F175D3DCCD1}">
              <a14:hiddenFill xmlns:a14="http://schemas.microsoft.com/office/drawing/2010/main">
                <a:solidFill>
                  <a:srgbClr val="FFFFFF"/>
                </a:solidFill>
              </a14:hiddenFill>
            </a:ext>
          </a:extLst>
        </p:spPr>
      </p:pic>
      <p:sp>
        <p:nvSpPr>
          <p:cNvPr id="7" name="Arc 6"/>
          <p:cNvSpPr/>
          <p:nvPr/>
        </p:nvSpPr>
        <p:spPr>
          <a:xfrm rot="5400000" flipH="1">
            <a:off x="2818855" y="-21291"/>
            <a:ext cx="610126" cy="2224419"/>
          </a:xfrm>
          <a:prstGeom prst="arc">
            <a:avLst>
              <a:gd name="adj1" fmla="val 16200000"/>
              <a:gd name="adj2" fmla="val 5249515"/>
            </a:avLst>
          </a:prstGeom>
          <a:ln>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8" name="Picture 29" descr="C:\Users\Aaron\Documents\My Dropbox\Identity Finder\Marketing\Articles\NSTIC\Images\Arrow-Horizont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1547" y="4161877"/>
            <a:ext cx="1866901" cy="177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1" descr="C:\Users\Aaron\Documents\My Dropbox\Identity Finder\Marketing\Articles\NSTIC\Images\User Attribute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4032" y="4111077"/>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2" descr="C:\Users\Aaron\Documents\My Dropbox\Identity Finder\Marketing\Articles\NSTIC\Images\$.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2791" y="3153351"/>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3" descr="C:\Users\Aaron\Documents\My Dropbox\Identity Finder\Marketing\Articles\NSTIC\Images\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3683" y="354641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1" descr="C:\Users\Aaron\Documents\My Dropbox\Identity Finder\Marketing\Articles\NSTIC\Images\Attributes from AP.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66060" y="1185213"/>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4" descr="C:\Users\Aaron\Documents\My Dropbox\Identity Finder\Marketing\Articles\NSTIC\Images\2.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81547" y="1325869"/>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5" descr="C:\Users\Aaron\Documents\My Dropbox\Identity Finder\Marketing\Articles\NSTIC\Images\3.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71488" y="4147970"/>
            <a:ext cx="228600" cy="228600"/>
          </a:xfrm>
          <a:prstGeom prst="rect">
            <a:avLst/>
          </a:prstGeom>
          <a:noFill/>
          <a:extLst>
            <a:ext uri="{909E8E84-426E-40DD-AFC4-6F175D3DCCD1}">
              <a14:hiddenFill xmlns:a14="http://schemas.microsoft.com/office/drawing/2010/main">
                <a:solidFill>
                  <a:srgbClr val="FFFFFF"/>
                </a:solidFill>
              </a14:hiddenFill>
            </a:ext>
          </a:extLst>
        </p:spPr>
      </p:pic>
      <p:sp>
        <p:nvSpPr>
          <p:cNvPr id="16" name="Rounded Rectangle 15"/>
          <p:cNvSpPr/>
          <p:nvPr/>
        </p:nvSpPr>
        <p:spPr>
          <a:xfrm>
            <a:off x="1553778" y="5108440"/>
            <a:ext cx="5682833" cy="112176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33" descr="C:\Users\Aaron\Documents\My Dropbox\Identity Finder\Marketing\Articles\NSTIC\Images\Receipt_dark.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35173" y="5747608"/>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1" descr="C:\Users\Aaron\Documents\My Dropbox\Identity Finder\Marketing\Articles\NSTIC\Images\User Attribute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3891" y="5780681"/>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1" descr="C:\Users\Aaron\Documents\My Dropbox\Identity Finder\Marketing\Articles\NSTIC\Images\Attributes from AP.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03891" y="5275620"/>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2" descr="C:\Users\Aaron\Documents\My Dropbox\Identity Finder\Marketing\Articles\NSTIC\Images\$.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46078" y="5329569"/>
            <a:ext cx="190500" cy="29210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2245516" y="5307826"/>
            <a:ext cx="1311578" cy="430887"/>
          </a:xfrm>
          <a:prstGeom prst="rect">
            <a:avLst/>
          </a:prstGeom>
          <a:noFill/>
        </p:spPr>
        <p:txBody>
          <a:bodyPr wrap="none" rtlCol="0">
            <a:spAutoFit/>
          </a:bodyPr>
          <a:lstStyle/>
          <a:p>
            <a:r>
              <a:rPr lang="en-US" sz="1100" b="1" dirty="0" smtClean="0">
                <a:solidFill>
                  <a:schemeClr val="tx1">
                    <a:lumMod val="65000"/>
                    <a:lumOff val="35000"/>
                  </a:schemeClr>
                </a:solidFill>
              </a:rPr>
              <a:t>Attributes from</a:t>
            </a:r>
          </a:p>
          <a:p>
            <a:r>
              <a:rPr lang="en-US" sz="1100" b="1" dirty="0" smtClean="0">
                <a:solidFill>
                  <a:schemeClr val="tx1">
                    <a:lumMod val="65000"/>
                    <a:lumOff val="35000"/>
                  </a:schemeClr>
                </a:solidFill>
              </a:rPr>
              <a:t>Attribute Providers</a:t>
            </a:r>
          </a:p>
        </p:txBody>
      </p:sp>
      <p:sp>
        <p:nvSpPr>
          <p:cNvPr id="22" name="TextBox 21"/>
          <p:cNvSpPr txBox="1"/>
          <p:nvPr/>
        </p:nvSpPr>
        <p:spPr>
          <a:xfrm>
            <a:off x="2245516" y="5703829"/>
            <a:ext cx="1398140" cy="430887"/>
          </a:xfrm>
          <a:prstGeom prst="rect">
            <a:avLst/>
          </a:prstGeom>
          <a:noFill/>
        </p:spPr>
        <p:txBody>
          <a:bodyPr wrap="none" rtlCol="0">
            <a:spAutoFit/>
          </a:bodyPr>
          <a:lstStyle/>
          <a:p>
            <a:r>
              <a:rPr lang="en-US" sz="1100" b="1" dirty="0" smtClean="0">
                <a:solidFill>
                  <a:schemeClr val="tx1">
                    <a:lumMod val="65000"/>
                    <a:lumOff val="35000"/>
                  </a:schemeClr>
                </a:solidFill>
              </a:rPr>
              <a:t>Attributes from User</a:t>
            </a:r>
          </a:p>
          <a:p>
            <a:r>
              <a:rPr lang="en-US" sz="1100" b="1" dirty="0" smtClean="0">
                <a:solidFill>
                  <a:schemeClr val="tx1">
                    <a:lumMod val="65000"/>
                    <a:lumOff val="35000"/>
                  </a:schemeClr>
                </a:solidFill>
              </a:rPr>
              <a:t>Or Claim</a:t>
            </a:r>
          </a:p>
        </p:txBody>
      </p:sp>
      <p:sp>
        <p:nvSpPr>
          <p:cNvPr id="23" name="TextBox 22"/>
          <p:cNvSpPr txBox="1"/>
          <p:nvPr/>
        </p:nvSpPr>
        <p:spPr>
          <a:xfrm>
            <a:off x="6009490" y="5668052"/>
            <a:ext cx="886781" cy="430887"/>
          </a:xfrm>
          <a:prstGeom prst="rect">
            <a:avLst/>
          </a:prstGeom>
          <a:noFill/>
        </p:spPr>
        <p:txBody>
          <a:bodyPr wrap="none" rtlCol="0">
            <a:spAutoFit/>
          </a:bodyPr>
          <a:lstStyle/>
          <a:p>
            <a:r>
              <a:rPr lang="en-US" sz="1100" b="1" dirty="0" smtClean="0">
                <a:solidFill>
                  <a:schemeClr val="tx1">
                    <a:lumMod val="65000"/>
                    <a:lumOff val="35000"/>
                  </a:schemeClr>
                </a:solidFill>
              </a:rPr>
              <a:t>Transaction</a:t>
            </a:r>
          </a:p>
          <a:p>
            <a:r>
              <a:rPr lang="en-US" sz="1100" b="1" dirty="0" smtClean="0">
                <a:solidFill>
                  <a:schemeClr val="tx1">
                    <a:lumMod val="65000"/>
                    <a:lumOff val="35000"/>
                  </a:schemeClr>
                </a:solidFill>
              </a:rPr>
              <a:t>Information</a:t>
            </a:r>
          </a:p>
        </p:txBody>
      </p:sp>
      <p:sp>
        <p:nvSpPr>
          <p:cNvPr id="24" name="TextBox 23"/>
          <p:cNvSpPr txBox="1"/>
          <p:nvPr/>
        </p:nvSpPr>
        <p:spPr>
          <a:xfrm>
            <a:off x="4128956" y="5274153"/>
            <a:ext cx="891591" cy="430887"/>
          </a:xfrm>
          <a:prstGeom prst="rect">
            <a:avLst/>
          </a:prstGeom>
          <a:noFill/>
        </p:spPr>
        <p:txBody>
          <a:bodyPr wrap="none" rtlCol="0">
            <a:spAutoFit/>
          </a:bodyPr>
          <a:lstStyle/>
          <a:p>
            <a:r>
              <a:rPr lang="en-US" sz="1100" b="1" dirty="0" smtClean="0">
                <a:solidFill>
                  <a:schemeClr val="tx1">
                    <a:lumMod val="65000"/>
                    <a:lumOff val="35000"/>
                  </a:schemeClr>
                </a:solidFill>
              </a:rPr>
              <a:t>Money or </a:t>
            </a:r>
          </a:p>
          <a:p>
            <a:r>
              <a:rPr lang="en-US" sz="1100" b="1" dirty="0" smtClean="0">
                <a:solidFill>
                  <a:schemeClr val="tx1">
                    <a:lumMod val="65000"/>
                    <a:lumOff val="35000"/>
                  </a:schemeClr>
                </a:solidFill>
              </a:rPr>
              <a:t>Other Value</a:t>
            </a:r>
          </a:p>
        </p:txBody>
      </p:sp>
      <p:pic>
        <p:nvPicPr>
          <p:cNvPr id="25" name="Picture 3" descr="C:\Users\Aaron\Documents\My Dropbox\Identity Finder\Marketing\Articles\NSTIC\Images\Scroll32x32-2.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98427" y="5694961"/>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4128956" y="5723269"/>
            <a:ext cx="1226618" cy="261610"/>
          </a:xfrm>
          <a:prstGeom prst="rect">
            <a:avLst/>
          </a:prstGeom>
          <a:noFill/>
        </p:spPr>
        <p:txBody>
          <a:bodyPr wrap="none" rtlCol="0">
            <a:spAutoFit/>
          </a:bodyPr>
          <a:lstStyle/>
          <a:p>
            <a:r>
              <a:rPr lang="en-US" sz="1100" b="1" dirty="0" smtClean="0">
                <a:solidFill>
                  <a:schemeClr val="tx1">
                    <a:lumMod val="65000"/>
                    <a:lumOff val="35000"/>
                  </a:schemeClr>
                </a:solidFill>
              </a:rPr>
              <a:t>Data Usage Policy</a:t>
            </a:r>
          </a:p>
        </p:txBody>
      </p:sp>
      <p:pic>
        <p:nvPicPr>
          <p:cNvPr id="27" name="Picture 2" descr="C:\Users\Aaron\Documents\My Dropbox\Identity Finder\Marketing\Articles\NSTIC\Images\Certificate.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27207" y="5317201"/>
            <a:ext cx="190844" cy="277591"/>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6009490" y="5260174"/>
            <a:ext cx="1051891" cy="430887"/>
          </a:xfrm>
          <a:prstGeom prst="rect">
            <a:avLst/>
          </a:prstGeom>
          <a:noFill/>
        </p:spPr>
        <p:txBody>
          <a:bodyPr wrap="none" rtlCol="0">
            <a:spAutoFit/>
          </a:bodyPr>
          <a:lstStyle/>
          <a:p>
            <a:r>
              <a:rPr lang="en-US" sz="1100" b="1" dirty="0" smtClean="0">
                <a:solidFill>
                  <a:schemeClr val="tx1">
                    <a:lumMod val="65000"/>
                    <a:lumOff val="35000"/>
                  </a:schemeClr>
                </a:solidFill>
              </a:rPr>
              <a:t>Verification of</a:t>
            </a:r>
          </a:p>
          <a:p>
            <a:r>
              <a:rPr lang="en-US" sz="1100" b="1" dirty="0" smtClean="0">
                <a:solidFill>
                  <a:schemeClr val="tx1">
                    <a:lumMod val="65000"/>
                    <a:lumOff val="35000"/>
                  </a:schemeClr>
                </a:solidFill>
              </a:rPr>
              <a:t>User’s Identity</a:t>
            </a:r>
          </a:p>
        </p:txBody>
      </p:sp>
      <p:pic>
        <p:nvPicPr>
          <p:cNvPr id="29" name="Picture 3" descr="C:\Users\Aaron\Documents\My Dropbox\Identity Finder\Marketing\Articles\NSTIC\Images\$_white.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15848" y="748340"/>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3" descr="C:\Users\Aaron\Documents\My Dropbox\Identity Finder\Marketing\Articles\NSTIC\Images\Scroll32x32-2.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32243" y="2693773"/>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2" descr="C:\Users\Aaron\Documents\My Dropbox\Identity Finder\Marketing\Articles\NSTIC\Images\$.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8903" y="4131583"/>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0" descr="C:\Users\Aaron\Documents\My Dropbox\Identity Finder\Marketing\Articles\NSTIC\Images\Arrow-Vertical.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4127600" y="2320586"/>
            <a:ext cx="177800" cy="14224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C:\Users\Aaron\Documents\My Dropbox\Identity Finder\Marketing\Articles\NSTIC\Images\Certificate.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14556" y="2859086"/>
            <a:ext cx="190844" cy="277591"/>
          </a:xfrm>
          <a:prstGeom prst="rect">
            <a:avLst/>
          </a:prstGeom>
          <a:noFill/>
          <a:extLst>
            <a:ext uri="{909E8E84-426E-40DD-AFC4-6F175D3DCCD1}">
              <a14:hiddenFill xmlns:a14="http://schemas.microsoft.com/office/drawing/2010/main">
                <a:solidFill>
                  <a:srgbClr val="FFFFFF"/>
                </a:solidFill>
              </a14:hiddenFill>
            </a:ext>
          </a:extLst>
        </p:spPr>
      </p:pic>
      <p:grpSp>
        <p:nvGrpSpPr>
          <p:cNvPr id="34" name="Group 33"/>
          <p:cNvGrpSpPr/>
          <p:nvPr/>
        </p:nvGrpSpPr>
        <p:grpSpPr>
          <a:xfrm>
            <a:off x="1214826" y="1090919"/>
            <a:ext cx="6419719" cy="3935638"/>
            <a:chOff x="1214826" y="461992"/>
            <a:chExt cx="6419719" cy="3935638"/>
          </a:xfrm>
        </p:grpSpPr>
        <p:pic>
          <p:nvPicPr>
            <p:cNvPr id="35" name="Picture 3" descr="C:\Users\Aaron\Documents\My Dropbox\Identity Finder\Marketing\Articles\NSTIC\Images\Parent Company_boxes.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789391" y="3222477"/>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C:\Users\Aaron\Documents\My Dropbox\Identity Finder\Marketing\Articles\NSTIC\Images\Relying Party_new.pn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97632" y="3251403"/>
              <a:ext cx="6096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5" descr="C:\Users\Aaron\Documents\My Dropbox\Identity Finder\Marketing\Articles\NSTIC\Images\User.pn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462652" y="3279452"/>
              <a:ext cx="3683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7" descr="C:\Users\Aaron\Documents\My Dropbox\Identity Finder\Marketing\Articles\NSTIC\Images\IdentityProvider_med.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73832" y="568531"/>
              <a:ext cx="457200" cy="508000"/>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8" descr="C:\Users\Aaron\Documents\My Dropbox\Identity Finder\Marketing\Articles\NSTIC\Images\Attribute Provider.pn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287524" y="461992"/>
              <a:ext cx="736600" cy="698500"/>
            </a:xfrm>
            <a:prstGeom prst="rect">
              <a:avLst/>
            </a:prstGeom>
            <a:noFill/>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1371635" y="3847425"/>
              <a:ext cx="527709" cy="307777"/>
            </a:xfrm>
            <a:prstGeom prst="rect">
              <a:avLst/>
            </a:prstGeom>
            <a:noFill/>
          </p:spPr>
          <p:txBody>
            <a:bodyPr wrap="none" rtlCol="0">
              <a:spAutoFit/>
            </a:bodyPr>
            <a:lstStyle/>
            <a:p>
              <a:r>
                <a:rPr lang="en-US" sz="1400" b="1" dirty="0" smtClean="0">
                  <a:solidFill>
                    <a:schemeClr val="bg1">
                      <a:lumMod val="50000"/>
                    </a:schemeClr>
                  </a:solidFill>
                </a:rPr>
                <a:t>User</a:t>
              </a:r>
              <a:endParaRPr lang="en-US" sz="1400" b="1" dirty="0">
                <a:solidFill>
                  <a:schemeClr val="bg1">
                    <a:lumMod val="50000"/>
                  </a:schemeClr>
                </a:solidFill>
              </a:endParaRPr>
            </a:p>
          </p:txBody>
        </p:sp>
        <p:sp>
          <p:nvSpPr>
            <p:cNvPr id="41" name="TextBox 40"/>
            <p:cNvSpPr txBox="1"/>
            <p:nvPr/>
          </p:nvSpPr>
          <p:spPr>
            <a:xfrm>
              <a:off x="3931927" y="3790274"/>
              <a:ext cx="926536" cy="523220"/>
            </a:xfrm>
            <a:prstGeom prst="rect">
              <a:avLst/>
            </a:prstGeom>
            <a:noFill/>
          </p:spPr>
          <p:txBody>
            <a:bodyPr wrap="none" rtlCol="0">
              <a:spAutoFit/>
            </a:bodyPr>
            <a:lstStyle/>
            <a:p>
              <a:pPr algn="ctr"/>
              <a:r>
                <a:rPr lang="en-US" sz="1400" b="1" dirty="0" smtClean="0">
                  <a:solidFill>
                    <a:schemeClr val="bg1">
                      <a:lumMod val="50000"/>
                    </a:schemeClr>
                  </a:solidFill>
                </a:rPr>
                <a:t>Relying</a:t>
              </a:r>
            </a:p>
            <a:p>
              <a:pPr algn="ctr"/>
              <a:r>
                <a:rPr lang="en-US" sz="1400" b="1" dirty="0" smtClean="0">
                  <a:solidFill>
                    <a:schemeClr val="bg1">
                      <a:lumMod val="50000"/>
                    </a:schemeClr>
                  </a:solidFill>
                </a:rPr>
                <a:t>Party (RP)</a:t>
              </a:r>
              <a:endParaRPr lang="en-US" sz="1400" b="1" dirty="0">
                <a:solidFill>
                  <a:schemeClr val="bg1">
                    <a:lumMod val="50000"/>
                  </a:schemeClr>
                </a:solidFill>
              </a:endParaRPr>
            </a:p>
          </p:txBody>
        </p:sp>
        <p:sp>
          <p:nvSpPr>
            <p:cNvPr id="42" name="TextBox 41"/>
            <p:cNvSpPr txBox="1"/>
            <p:nvPr/>
          </p:nvSpPr>
          <p:spPr>
            <a:xfrm>
              <a:off x="6690535" y="3874410"/>
              <a:ext cx="883512" cy="523220"/>
            </a:xfrm>
            <a:prstGeom prst="rect">
              <a:avLst/>
            </a:prstGeom>
            <a:noFill/>
          </p:spPr>
          <p:txBody>
            <a:bodyPr wrap="none" rtlCol="0">
              <a:spAutoFit/>
            </a:bodyPr>
            <a:lstStyle/>
            <a:p>
              <a:pPr algn="ctr"/>
              <a:r>
                <a:rPr lang="en-US" sz="1400" b="1" dirty="0" smtClean="0">
                  <a:solidFill>
                    <a:schemeClr val="bg1">
                      <a:lumMod val="50000"/>
                    </a:schemeClr>
                  </a:solidFill>
                </a:rPr>
                <a:t>Parent</a:t>
              </a:r>
            </a:p>
            <a:p>
              <a:pPr algn="ctr"/>
              <a:r>
                <a:rPr lang="en-US" sz="1400" b="1" dirty="0" smtClean="0">
                  <a:solidFill>
                    <a:schemeClr val="bg1">
                      <a:lumMod val="50000"/>
                    </a:schemeClr>
                  </a:solidFill>
                </a:rPr>
                <a:t>Company</a:t>
              </a:r>
              <a:endParaRPr lang="en-US" sz="1400" b="1" dirty="0">
                <a:solidFill>
                  <a:schemeClr val="bg1">
                    <a:lumMod val="50000"/>
                  </a:schemeClr>
                </a:solidFill>
              </a:endParaRPr>
            </a:p>
          </p:txBody>
        </p:sp>
        <p:sp>
          <p:nvSpPr>
            <p:cNvPr id="43" name="TextBox 42"/>
            <p:cNvSpPr txBox="1"/>
            <p:nvPr/>
          </p:nvSpPr>
          <p:spPr>
            <a:xfrm>
              <a:off x="6630038" y="1102985"/>
              <a:ext cx="1004507" cy="307777"/>
            </a:xfrm>
            <a:prstGeom prst="rect">
              <a:avLst/>
            </a:prstGeom>
            <a:noFill/>
          </p:spPr>
          <p:txBody>
            <a:bodyPr wrap="none" rtlCol="0">
              <a:spAutoFit/>
            </a:bodyPr>
            <a:lstStyle/>
            <a:p>
              <a:pPr algn="ctr"/>
              <a:r>
                <a:rPr lang="en-US" sz="1400" b="1" dirty="0" smtClean="0">
                  <a:solidFill>
                    <a:schemeClr val="bg1">
                      <a:lumMod val="50000"/>
                    </a:schemeClr>
                  </a:solidFill>
                </a:rPr>
                <a:t>Third Party</a:t>
              </a:r>
              <a:endParaRPr lang="en-US" sz="1400" b="1" dirty="0">
                <a:solidFill>
                  <a:schemeClr val="bg1">
                    <a:lumMod val="50000"/>
                  </a:schemeClr>
                </a:solidFill>
              </a:endParaRPr>
            </a:p>
          </p:txBody>
        </p:sp>
        <p:sp>
          <p:nvSpPr>
            <p:cNvPr id="44" name="TextBox 43"/>
            <p:cNvSpPr txBox="1"/>
            <p:nvPr/>
          </p:nvSpPr>
          <p:spPr>
            <a:xfrm>
              <a:off x="3796881" y="1053953"/>
              <a:ext cx="1211101" cy="523220"/>
            </a:xfrm>
            <a:prstGeom prst="rect">
              <a:avLst/>
            </a:prstGeom>
            <a:noFill/>
          </p:spPr>
          <p:txBody>
            <a:bodyPr wrap="none" rtlCol="0">
              <a:spAutoFit/>
            </a:bodyPr>
            <a:lstStyle/>
            <a:p>
              <a:pPr algn="ctr"/>
              <a:r>
                <a:rPr lang="en-US" sz="1400" b="1" dirty="0" smtClean="0">
                  <a:solidFill>
                    <a:schemeClr val="bg1">
                      <a:lumMod val="50000"/>
                    </a:schemeClr>
                  </a:solidFill>
                </a:rPr>
                <a:t>Identity</a:t>
              </a:r>
            </a:p>
            <a:p>
              <a:pPr algn="ctr"/>
              <a:r>
                <a:rPr lang="en-US" sz="1400" b="1" dirty="0" smtClean="0">
                  <a:solidFill>
                    <a:schemeClr val="bg1">
                      <a:lumMod val="50000"/>
                    </a:schemeClr>
                  </a:solidFill>
                </a:rPr>
                <a:t>Provider (IdP)</a:t>
              </a:r>
              <a:endParaRPr lang="en-US" sz="1400" b="1" dirty="0">
                <a:solidFill>
                  <a:schemeClr val="bg1">
                    <a:lumMod val="50000"/>
                  </a:schemeClr>
                </a:solidFill>
              </a:endParaRPr>
            </a:p>
          </p:txBody>
        </p:sp>
        <p:sp>
          <p:nvSpPr>
            <p:cNvPr id="45" name="TextBox 44"/>
            <p:cNvSpPr txBox="1"/>
            <p:nvPr/>
          </p:nvSpPr>
          <p:spPr>
            <a:xfrm>
              <a:off x="1214826" y="1159430"/>
              <a:ext cx="888321" cy="523220"/>
            </a:xfrm>
            <a:prstGeom prst="rect">
              <a:avLst/>
            </a:prstGeom>
            <a:noFill/>
          </p:spPr>
          <p:txBody>
            <a:bodyPr wrap="none" rtlCol="0">
              <a:spAutoFit/>
            </a:bodyPr>
            <a:lstStyle/>
            <a:p>
              <a:pPr algn="ctr"/>
              <a:r>
                <a:rPr lang="en-US" sz="1400" b="1" dirty="0" smtClean="0">
                  <a:solidFill>
                    <a:schemeClr val="bg1">
                      <a:lumMod val="50000"/>
                    </a:schemeClr>
                  </a:solidFill>
                </a:rPr>
                <a:t>Attribute</a:t>
              </a:r>
            </a:p>
            <a:p>
              <a:pPr algn="ctr"/>
              <a:r>
                <a:rPr lang="en-US" sz="1400" b="1" dirty="0" smtClean="0">
                  <a:solidFill>
                    <a:schemeClr val="bg1">
                      <a:lumMod val="50000"/>
                    </a:schemeClr>
                  </a:solidFill>
                </a:rPr>
                <a:t>Providers</a:t>
              </a:r>
              <a:endParaRPr lang="en-US" sz="1400" b="1" dirty="0">
                <a:solidFill>
                  <a:schemeClr val="bg1">
                    <a:lumMod val="50000"/>
                  </a:schemeClr>
                </a:solidFill>
              </a:endParaRPr>
            </a:p>
          </p:txBody>
        </p:sp>
        <p:pic>
          <p:nvPicPr>
            <p:cNvPr id="46" name="Picture 3" descr="C:\Users\Aaron\Documents\My Dropbox\Identity Finder\Marketing\Articles\NSTIC\Images\Third Party.png"/>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922741" y="530431"/>
              <a:ext cx="419100" cy="584200"/>
            </a:xfrm>
            <a:prstGeom prst="rect">
              <a:avLst/>
            </a:prstGeom>
            <a:noFill/>
            <a:extLst>
              <a:ext uri="{909E8E84-426E-40DD-AFC4-6F175D3DCCD1}">
                <a14:hiddenFill xmlns:a14="http://schemas.microsoft.com/office/drawing/2010/main">
                  <a:solidFill>
                    <a:srgbClr val="FFFFFF"/>
                  </a:solidFill>
                </a14:hiddenFill>
              </a:ext>
            </a:extLst>
          </p:spPr>
        </p:pic>
      </p:grpSp>
      <p:pic>
        <p:nvPicPr>
          <p:cNvPr id="47" name="Picture 11" descr="C:\Users\Aaron\Documents\My Dropbox\Identity Finder\Marketing\Articles\NSTIC\Images\User Attribute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1550" y="2148148"/>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16" descr="C:\Users\Aaron\Documents\My Dropbox\Identity Finder\Marketing\Articles\NSTIC\Images\4.png"/>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102200" y="219515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30" descr="C:\Users\Aaron\Documents\My Dropbox\Identity Finder\Marketing\Articles\NSTIC\Images\Arrow-Vertical.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51678" y="2185138"/>
            <a:ext cx="177800" cy="1422400"/>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34" descr="C:\Users\Aaron\Documents\My Dropbox\Identity Finder\Marketing\Articles\NSTIC\Images\Receipt_light.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526278" y="2872989"/>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17" descr="C:\Users\Aaron\Documents\My Dropbox\Identity Finder\Marketing\Articles\NSTIC\Images\5.png"/>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526278" y="3556723"/>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5" descr="C:\Users\Aaron\Documents\My Dropbox\Identity Finder\Marketing\Articles\NSTIC\Images\no.png"/>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4419582" y="2788372"/>
            <a:ext cx="441992" cy="441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68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Likely Federated Identity Trans.</a:t>
            </a:r>
            <a:endParaRPr lang="en-US" dirty="0"/>
          </a:p>
        </p:txBody>
      </p:sp>
      <p:pic>
        <p:nvPicPr>
          <p:cNvPr id="4" name="Picture 28" descr="C:\Users\Aaron\Documents\My Dropbox\Identity Finder\Marketing\Articles\NSTIC\Images\Arrow-Diago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5664" y="2009741"/>
            <a:ext cx="1993901" cy="19939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Aaron\Documents\My Dropbox\Identity Finder\Marketing\Articles\NSTIC\Images\Parent Company Box and IdP.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9391" y="3801334"/>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8" descr="C:\Users\Aaron\Documents\My Dropbox\Identity Finder\Marketing\Articles\NSTIC\Images\Arrow-Diago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2635" y="1948927"/>
            <a:ext cx="1993901" cy="19939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8" descr="C:\Users\Aaron\Documents\My Dropbox\Identity Finder\Marketing\Articles\NSTIC\Images\Arrow-Diago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4839437" y="1733994"/>
            <a:ext cx="1993901" cy="19939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8" descr="C:\Users\Aaron\Documents\My Dropbox\Identity Finder\Marketing\Articles\NSTIC\Images\Arrow-Diago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1828831" y="1739598"/>
            <a:ext cx="1993901" cy="19939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8" descr="C:\Users\Aaron\Documents\My Dropbox\Identity Finder\Marketing\Articles\NSTIC\Images\Arrow-Diago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120904" y="1739599"/>
            <a:ext cx="1993901" cy="19939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0" descr="C:\Users\Aaron\Documents\My Dropbox\Identity Finder\Marketing\Articles\NSTIC\Images\Arrow-Vertical.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678" y="2219660"/>
            <a:ext cx="177800" cy="14224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9" descr="C:\Users\Aaron\Documents\My Dropbox\Identity Finder\Marketing\Articles\NSTIC\Images\Arrow-Horizontal.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3593" y="1312447"/>
            <a:ext cx="1866901" cy="177800"/>
          </a:xfrm>
          <a:prstGeom prst="rect">
            <a:avLst/>
          </a:prstGeom>
          <a:noFill/>
          <a:extLst>
            <a:ext uri="{909E8E84-426E-40DD-AFC4-6F175D3DCCD1}">
              <a14:hiddenFill xmlns:a14="http://schemas.microsoft.com/office/drawing/2010/main">
                <a:solidFill>
                  <a:srgbClr val="FFFFFF"/>
                </a:solidFill>
              </a14:hiddenFill>
            </a:ext>
          </a:extLst>
        </p:spPr>
      </p:pic>
      <p:sp>
        <p:nvSpPr>
          <p:cNvPr id="12" name="Arc 11"/>
          <p:cNvSpPr/>
          <p:nvPr/>
        </p:nvSpPr>
        <p:spPr>
          <a:xfrm rot="5400000" flipH="1">
            <a:off x="2818855" y="-71402"/>
            <a:ext cx="610126" cy="2224419"/>
          </a:xfrm>
          <a:prstGeom prst="arc">
            <a:avLst>
              <a:gd name="adj1" fmla="val 16200000"/>
              <a:gd name="adj2" fmla="val 5249515"/>
            </a:avLst>
          </a:prstGeom>
          <a:ln>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3" name="Picture 3" descr="C:\Users\Aaron\Documents\My Dropbox\Identity Finder\Marketing\Articles\NSTIC\Images\Third Party.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22741" y="1109247"/>
            <a:ext cx="4191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C:\Users\Aaron\Documents\My Dropbox\Identity Finder\Marketing\Articles\NSTIC\Images\Relying Party_new.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97632" y="3830219"/>
            <a:ext cx="6096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5" descr="C:\Users\Aaron\Documents\My Dropbox\Identity Finder\Marketing\Articles\NSTIC\Images\User.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62652" y="3858268"/>
            <a:ext cx="3683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7" descr="C:\Users\Aaron\Documents\My Dropbox\Identity Finder\Marketing\Articles\NSTIC\Images\IdentityProvider_med.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73832" y="1147347"/>
            <a:ext cx="457200" cy="5080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8" descr="C:\Users\Aaron\Documents\My Dropbox\Identity Finder\Marketing\Articles\NSTIC\Images\Attribute Provider.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87524" y="1040808"/>
            <a:ext cx="736600" cy="6985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371635" y="4426241"/>
            <a:ext cx="527709" cy="307777"/>
          </a:xfrm>
          <a:prstGeom prst="rect">
            <a:avLst/>
          </a:prstGeom>
          <a:noFill/>
        </p:spPr>
        <p:txBody>
          <a:bodyPr wrap="none" rtlCol="0">
            <a:spAutoFit/>
          </a:bodyPr>
          <a:lstStyle/>
          <a:p>
            <a:r>
              <a:rPr lang="en-US" sz="1400" b="1" dirty="0" smtClean="0">
                <a:solidFill>
                  <a:schemeClr val="bg1">
                    <a:lumMod val="50000"/>
                  </a:schemeClr>
                </a:solidFill>
              </a:rPr>
              <a:t>User</a:t>
            </a:r>
            <a:endParaRPr lang="en-US" sz="1400" b="1" dirty="0">
              <a:solidFill>
                <a:schemeClr val="bg1">
                  <a:lumMod val="50000"/>
                </a:schemeClr>
              </a:solidFill>
            </a:endParaRPr>
          </a:p>
        </p:txBody>
      </p:sp>
      <p:sp>
        <p:nvSpPr>
          <p:cNvPr id="19" name="TextBox 18"/>
          <p:cNvSpPr txBox="1"/>
          <p:nvPr/>
        </p:nvSpPr>
        <p:spPr>
          <a:xfrm>
            <a:off x="3931927" y="4369090"/>
            <a:ext cx="926536" cy="523220"/>
          </a:xfrm>
          <a:prstGeom prst="rect">
            <a:avLst/>
          </a:prstGeom>
          <a:noFill/>
        </p:spPr>
        <p:txBody>
          <a:bodyPr wrap="none" rtlCol="0">
            <a:spAutoFit/>
          </a:bodyPr>
          <a:lstStyle/>
          <a:p>
            <a:pPr algn="ctr"/>
            <a:r>
              <a:rPr lang="en-US" sz="1400" b="1" dirty="0" smtClean="0">
                <a:solidFill>
                  <a:schemeClr val="bg1">
                    <a:lumMod val="50000"/>
                  </a:schemeClr>
                </a:solidFill>
              </a:rPr>
              <a:t>Relying</a:t>
            </a:r>
          </a:p>
          <a:p>
            <a:pPr algn="ctr"/>
            <a:r>
              <a:rPr lang="en-US" sz="1400" b="1" dirty="0" smtClean="0">
                <a:solidFill>
                  <a:schemeClr val="bg1">
                    <a:lumMod val="50000"/>
                  </a:schemeClr>
                </a:solidFill>
              </a:rPr>
              <a:t>Party (RP)</a:t>
            </a:r>
            <a:endParaRPr lang="en-US" sz="1400" b="1" dirty="0">
              <a:solidFill>
                <a:schemeClr val="bg1">
                  <a:lumMod val="50000"/>
                </a:schemeClr>
              </a:solidFill>
            </a:endParaRPr>
          </a:p>
        </p:txBody>
      </p:sp>
      <p:sp>
        <p:nvSpPr>
          <p:cNvPr id="20" name="TextBox 19"/>
          <p:cNvSpPr txBox="1"/>
          <p:nvPr/>
        </p:nvSpPr>
        <p:spPr>
          <a:xfrm>
            <a:off x="6690535" y="4453226"/>
            <a:ext cx="883512" cy="523220"/>
          </a:xfrm>
          <a:prstGeom prst="rect">
            <a:avLst/>
          </a:prstGeom>
          <a:noFill/>
        </p:spPr>
        <p:txBody>
          <a:bodyPr wrap="none" rtlCol="0">
            <a:spAutoFit/>
          </a:bodyPr>
          <a:lstStyle/>
          <a:p>
            <a:pPr algn="ctr"/>
            <a:r>
              <a:rPr lang="en-US" sz="1400" b="1" dirty="0" smtClean="0">
                <a:solidFill>
                  <a:schemeClr val="bg1">
                    <a:lumMod val="50000"/>
                  </a:schemeClr>
                </a:solidFill>
              </a:rPr>
              <a:t>Parent</a:t>
            </a:r>
          </a:p>
          <a:p>
            <a:pPr algn="ctr"/>
            <a:r>
              <a:rPr lang="en-US" sz="1400" b="1" dirty="0" smtClean="0">
                <a:solidFill>
                  <a:schemeClr val="bg1">
                    <a:lumMod val="50000"/>
                  </a:schemeClr>
                </a:solidFill>
              </a:rPr>
              <a:t>Company</a:t>
            </a:r>
            <a:endParaRPr lang="en-US" sz="1400" b="1" dirty="0">
              <a:solidFill>
                <a:schemeClr val="bg1">
                  <a:lumMod val="50000"/>
                </a:schemeClr>
              </a:solidFill>
            </a:endParaRPr>
          </a:p>
        </p:txBody>
      </p:sp>
      <p:sp>
        <p:nvSpPr>
          <p:cNvPr id="21" name="TextBox 20"/>
          <p:cNvSpPr txBox="1"/>
          <p:nvPr/>
        </p:nvSpPr>
        <p:spPr>
          <a:xfrm>
            <a:off x="6630038" y="1681801"/>
            <a:ext cx="1004507" cy="307777"/>
          </a:xfrm>
          <a:prstGeom prst="rect">
            <a:avLst/>
          </a:prstGeom>
          <a:noFill/>
        </p:spPr>
        <p:txBody>
          <a:bodyPr wrap="none" rtlCol="0">
            <a:spAutoFit/>
          </a:bodyPr>
          <a:lstStyle/>
          <a:p>
            <a:pPr algn="ctr"/>
            <a:r>
              <a:rPr lang="en-US" sz="1400" b="1" dirty="0" smtClean="0">
                <a:solidFill>
                  <a:schemeClr val="bg1">
                    <a:lumMod val="50000"/>
                  </a:schemeClr>
                </a:solidFill>
              </a:rPr>
              <a:t>Third Party</a:t>
            </a:r>
            <a:endParaRPr lang="en-US" sz="1400" b="1" dirty="0">
              <a:solidFill>
                <a:schemeClr val="bg1">
                  <a:lumMod val="50000"/>
                </a:schemeClr>
              </a:solidFill>
            </a:endParaRPr>
          </a:p>
        </p:txBody>
      </p:sp>
      <p:sp>
        <p:nvSpPr>
          <p:cNvPr id="22" name="TextBox 21"/>
          <p:cNvSpPr txBox="1"/>
          <p:nvPr/>
        </p:nvSpPr>
        <p:spPr>
          <a:xfrm>
            <a:off x="3796881" y="1632769"/>
            <a:ext cx="1211101" cy="523220"/>
          </a:xfrm>
          <a:prstGeom prst="rect">
            <a:avLst/>
          </a:prstGeom>
          <a:noFill/>
        </p:spPr>
        <p:txBody>
          <a:bodyPr wrap="none" rtlCol="0">
            <a:spAutoFit/>
          </a:bodyPr>
          <a:lstStyle/>
          <a:p>
            <a:pPr algn="ctr"/>
            <a:r>
              <a:rPr lang="en-US" sz="1400" b="1" dirty="0" smtClean="0">
                <a:solidFill>
                  <a:schemeClr val="bg1">
                    <a:lumMod val="50000"/>
                  </a:schemeClr>
                </a:solidFill>
              </a:rPr>
              <a:t>Identity</a:t>
            </a:r>
          </a:p>
          <a:p>
            <a:pPr algn="ctr"/>
            <a:r>
              <a:rPr lang="en-US" sz="1400" b="1" dirty="0" smtClean="0">
                <a:solidFill>
                  <a:schemeClr val="bg1">
                    <a:lumMod val="50000"/>
                  </a:schemeClr>
                </a:solidFill>
              </a:rPr>
              <a:t>Provider (IdP)</a:t>
            </a:r>
            <a:endParaRPr lang="en-US" sz="1400" b="1" dirty="0">
              <a:solidFill>
                <a:schemeClr val="bg1">
                  <a:lumMod val="50000"/>
                </a:schemeClr>
              </a:solidFill>
            </a:endParaRPr>
          </a:p>
        </p:txBody>
      </p:sp>
      <p:sp>
        <p:nvSpPr>
          <p:cNvPr id="23" name="TextBox 22"/>
          <p:cNvSpPr txBox="1"/>
          <p:nvPr/>
        </p:nvSpPr>
        <p:spPr>
          <a:xfrm>
            <a:off x="1214826" y="1738246"/>
            <a:ext cx="888321" cy="523220"/>
          </a:xfrm>
          <a:prstGeom prst="rect">
            <a:avLst/>
          </a:prstGeom>
          <a:noFill/>
        </p:spPr>
        <p:txBody>
          <a:bodyPr wrap="none" rtlCol="0">
            <a:spAutoFit/>
          </a:bodyPr>
          <a:lstStyle/>
          <a:p>
            <a:pPr algn="ctr"/>
            <a:r>
              <a:rPr lang="en-US" sz="1400" b="1" dirty="0" smtClean="0">
                <a:solidFill>
                  <a:schemeClr val="bg1">
                    <a:lumMod val="50000"/>
                  </a:schemeClr>
                </a:solidFill>
              </a:rPr>
              <a:t>Attribute</a:t>
            </a:r>
          </a:p>
          <a:p>
            <a:pPr algn="ctr"/>
            <a:r>
              <a:rPr lang="en-US" sz="1400" b="1" dirty="0" smtClean="0">
                <a:solidFill>
                  <a:schemeClr val="bg1">
                    <a:lumMod val="50000"/>
                  </a:schemeClr>
                </a:solidFill>
              </a:rPr>
              <a:t>Providers</a:t>
            </a:r>
            <a:endParaRPr lang="en-US" sz="1400" b="1" dirty="0">
              <a:solidFill>
                <a:schemeClr val="bg1">
                  <a:lumMod val="50000"/>
                </a:schemeClr>
              </a:solidFill>
            </a:endParaRPr>
          </a:p>
        </p:txBody>
      </p:sp>
      <p:pic>
        <p:nvPicPr>
          <p:cNvPr id="24" name="Picture 29" descr="C:\Users\Aaron\Documents\My Dropbox\Identity Finder\Marketing\Articles\NSTIC\Images\Arrow-Horizontal.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81547" y="4111766"/>
            <a:ext cx="1866901" cy="1778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1" descr="C:\Users\Aaron\Documents\My Dropbox\Identity Finder\Marketing\Articles\NSTIC\Images\User Attributes.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54032" y="4060966"/>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3" descr="C:\Users\Aaron\Documents\My Dropbox\Identity Finder\Marketing\Articles\NSTIC\Images\1.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31963" y="1712088"/>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1" descr="C:\Users\Aaron\Documents\My Dropbox\Identity Finder\Marketing\Articles\NSTIC\Images\Attributes from AP.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6060" y="1135102"/>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4" descr="C:\Users\Aaron\Documents\My Dropbox\Identity Finder\Marketing\Articles\NSTIC\Images\2.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57425" y="382852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34" descr="C:\Users\Aaron\Documents\My Dropbox\Identity Finder\Marketing\Articles\NSTIC\Images\Receipt_light.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26278" y="2488894"/>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5" descr="C:\Users\Aaron\Documents\My Dropbox\Identity Finder\Marketing\Articles\NSTIC\Images\3.pn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081547" y="1291944"/>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6" descr="C:\Users\Aaron\Documents\My Dropbox\Identity Finder\Marketing\Articles\NSTIC\Images\4.pn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081547" y="1712088"/>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 descr="C:\Users\Aaron\Documents\My Dropbox\Identity Finder\Marketing\Articles\NSTIC\Images\$_white.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415848" y="698229"/>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 descr="C:\Users\Aaron\Documents\My Dropbox\Identity Finder\Marketing\Articles\NSTIC\Images\Scroll32x32-2.pn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195847" y="3093426"/>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2" descr="C:\Users\Aaron\Documents\My Dropbox\Identity Finder\Marketing\Articles\NSTIC\Images\$.png"/>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468903" y="4081472"/>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0" descr="C:\Users\Aaron\Documents\My Dropbox\Identity Finder\Marketing\Articles\NSTIC\Images\Arrow-Vertical.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4127600" y="2270475"/>
            <a:ext cx="177800" cy="14224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C:\Users\Aaron\Documents\My Dropbox\Identity Finder\Marketing\Articles\NSTIC\Images\Certificate.png"/>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114556" y="2453353"/>
            <a:ext cx="190844" cy="277591"/>
          </a:xfrm>
          <a:prstGeom prst="rect">
            <a:avLst/>
          </a:prstGeom>
          <a:noFill/>
          <a:extLst>
            <a:ext uri="{909E8E84-426E-40DD-AFC4-6F175D3DCCD1}">
              <a14:hiddenFill xmlns:a14="http://schemas.microsoft.com/office/drawing/2010/main">
                <a:solidFill>
                  <a:srgbClr val="FFFFFF"/>
                </a:solidFill>
              </a14:hiddenFill>
            </a:ext>
          </a:extLst>
        </p:spPr>
      </p:pic>
      <p:sp>
        <p:nvSpPr>
          <p:cNvPr id="37" name="Arc 36"/>
          <p:cNvSpPr/>
          <p:nvPr/>
        </p:nvSpPr>
        <p:spPr>
          <a:xfrm rot="8100000">
            <a:off x="2757042" y="1825727"/>
            <a:ext cx="459050" cy="2473458"/>
          </a:xfrm>
          <a:prstGeom prst="arc">
            <a:avLst>
              <a:gd name="adj1" fmla="val 16200000"/>
              <a:gd name="adj2" fmla="val 5249515"/>
            </a:avLst>
          </a:prstGeom>
          <a:ln>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8" name="Picture 3" descr="C:\Users\Aaron\Documents\My Dropbox\Identity Finder\Marketing\Articles\NSTIC\Images\$_white.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252997" y="2488894"/>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31" descr="C:\Users\Aaron\Documents\My Dropbox\Identity Finder\Marketing\Articles\NSTIC\Images\Attributes from AP.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88795" y="2963882"/>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9" descr="C:\Users\Aaron\Documents\My Dropbox\Identity Finder\Marketing\Articles\NSTIC\Images\Arrow-Horizontal.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36421" y="4114588"/>
            <a:ext cx="1866901" cy="17780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1" descr="C:\Users\Aaron\Documents\My Dropbox\Identity Finder\Marketing\Articles\NSTIC\Images\User Attributes.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15993" y="4089271"/>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31" descr="C:\Users\Aaron\Documents\My Dropbox\Identity Finder\Marketing\Articles\NSTIC\Images\Attributes from AP.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15993" y="3591149"/>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34" descr="C:\Users\Aaron\Documents\My Dropbox\Identity Finder\Marketing\Articles\NSTIC\Images\Receipt_light.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54101" y="3276304"/>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2" descr="C:\Users\Aaron\Documents\My Dropbox\Identity Finder\Marketing\Articles\NSTIC\Images\Attributes Set 2.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915993" y="4373572"/>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17" descr="C:\Users\Aaron\Documents\My Dropbox\Identity Finder\Marketing\Articles\NSTIC\Images\5.png"/>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008386" y="4097859"/>
            <a:ext cx="228600" cy="228600"/>
          </a:xfrm>
          <a:prstGeom prst="rect">
            <a:avLst/>
          </a:prstGeom>
          <a:noFill/>
          <a:extLst>
            <a:ext uri="{909E8E84-426E-40DD-AFC4-6F175D3DCCD1}">
              <a14:hiddenFill xmlns:a14="http://schemas.microsoft.com/office/drawing/2010/main">
                <a:solidFill>
                  <a:srgbClr val="FFFFFF"/>
                </a:solidFill>
              </a14:hiddenFill>
            </a:ext>
          </a:extLst>
        </p:spPr>
      </p:pic>
      <p:sp>
        <p:nvSpPr>
          <p:cNvPr id="46" name="Arc 45"/>
          <p:cNvSpPr/>
          <p:nvPr/>
        </p:nvSpPr>
        <p:spPr>
          <a:xfrm rot="2749264">
            <a:off x="5663931" y="1863821"/>
            <a:ext cx="638430" cy="2473458"/>
          </a:xfrm>
          <a:prstGeom prst="arc">
            <a:avLst>
              <a:gd name="adj1" fmla="val 16200000"/>
              <a:gd name="adj2" fmla="val 5249515"/>
            </a:avLst>
          </a:prstGeom>
          <a:ln>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47" name="Picture 11" descr="C:\Users\Aaron\Documents\My Dropbox\Identity Finder\Marketing\Articles\NSTIC\Images\User Attributes.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77829" y="2666477"/>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31" descr="C:\Users\Aaron\Documents\My Dropbox\Identity Finder\Marketing\Articles\NSTIC\Images\Attributes from AP.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77829" y="2168355"/>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34" descr="C:\Users\Aaron\Documents\My Dropbox\Identity Finder\Marketing\Articles\NSTIC\Images\Receipt_light.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54101" y="4072459"/>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3" descr="C:\Users\Aaron\Documents\My Dropbox\Identity Finder\Marketing\Articles\NSTIC\Images\$_white.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642509" y="3566168"/>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C:\Users\Aaron\Documents\My Dropbox\Identity Finder\Marketing\Articles\NSTIC\Images\Attributes Set 2.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577829" y="2941216"/>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34" descr="C:\Users\Aaron\Documents\My Dropbox\Identity Finder\Marketing\Articles\NSTIC\Images\Receipt_light.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54101" y="2008352"/>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29" descr="C:\Users\Aaron\Documents\My Dropbox\Identity Finder\Marketing\Articles\NSTIC\Images\Arrow-Horizontal.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16787" y="1316091"/>
            <a:ext cx="1866901" cy="177800"/>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31" descr="C:\Users\Aaron\Documents\My Dropbox\Identity Finder\Marketing\Articles\NSTIC\Images\Attributes from AP.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15993" y="1157963"/>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34" descr="C:\Users\Aaron\Documents\My Dropbox\Identity Finder\Marketing\Articles\NSTIC\Images\Receipt_light.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62558" y="1261647"/>
            <a:ext cx="228600" cy="279400"/>
          </a:xfrm>
          <a:prstGeom prst="rect">
            <a:avLst/>
          </a:prstGeom>
          <a:noFill/>
          <a:extLst>
            <a:ext uri="{909E8E84-426E-40DD-AFC4-6F175D3DCCD1}">
              <a14:hiddenFill xmlns:a14="http://schemas.microsoft.com/office/drawing/2010/main">
                <a:solidFill>
                  <a:srgbClr val="FFFFFF"/>
                </a:solidFill>
              </a14:hiddenFill>
            </a:ext>
          </a:extLst>
        </p:spPr>
      </p:pic>
      <p:sp>
        <p:nvSpPr>
          <p:cNvPr id="56" name="Arc 55"/>
          <p:cNvSpPr/>
          <p:nvPr/>
        </p:nvSpPr>
        <p:spPr>
          <a:xfrm rot="5400000" flipH="1">
            <a:off x="5521980" y="-71404"/>
            <a:ext cx="610126" cy="2224419"/>
          </a:xfrm>
          <a:prstGeom prst="arc">
            <a:avLst>
              <a:gd name="adj1" fmla="val 16200000"/>
              <a:gd name="adj2" fmla="val 5249515"/>
            </a:avLst>
          </a:prstGeom>
          <a:ln>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57" name="Picture 3" descr="C:\Users\Aaron\Documents\My Dropbox\Identity Finder\Marketing\Articles\NSTIC\Images\$_white.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18973" y="698227"/>
            <a:ext cx="190500" cy="292100"/>
          </a:xfrm>
          <a:prstGeom prst="rect">
            <a:avLst/>
          </a:prstGeom>
          <a:noFill/>
          <a:extLst>
            <a:ext uri="{909E8E84-426E-40DD-AFC4-6F175D3DCCD1}">
              <a14:hiddenFill xmlns:a14="http://schemas.microsoft.com/office/drawing/2010/main">
                <a:solidFill>
                  <a:srgbClr val="FFFFFF"/>
                </a:solidFill>
              </a14:hiddenFill>
            </a:ext>
          </a:extLst>
        </p:spPr>
      </p:pic>
      <p:sp>
        <p:nvSpPr>
          <p:cNvPr id="58" name="Rounded Rectangle 57"/>
          <p:cNvSpPr/>
          <p:nvPr/>
        </p:nvSpPr>
        <p:spPr>
          <a:xfrm>
            <a:off x="1553778" y="5058329"/>
            <a:ext cx="5682833" cy="112176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9" name="Picture 33" descr="C:\Users\Aaron\Documents\My Dropbox\Identity Finder\Marketing\Articles\NSTIC\Images\Receipt_dark.png"/>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735173" y="5697497"/>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1" descr="C:\Users\Aaron\Documents\My Dropbox\Identity Finder\Marketing\Articles\NSTIC\Images\User Attributes.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03891" y="5730570"/>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31" descr="C:\Users\Aaron\Documents\My Dropbox\Identity Finder\Marketing\Articles\NSTIC\Images\Attributes from AP.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03891" y="5225509"/>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12" descr="C:\Users\Aaron\Documents\My Dropbox\Identity Finder\Marketing\Articles\NSTIC\Images\$.png"/>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946078" y="5279458"/>
            <a:ext cx="190500" cy="292100"/>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p:cNvSpPr txBox="1"/>
          <p:nvPr/>
        </p:nvSpPr>
        <p:spPr>
          <a:xfrm>
            <a:off x="2245516" y="5257715"/>
            <a:ext cx="1311578" cy="430887"/>
          </a:xfrm>
          <a:prstGeom prst="rect">
            <a:avLst/>
          </a:prstGeom>
          <a:noFill/>
        </p:spPr>
        <p:txBody>
          <a:bodyPr wrap="none" rtlCol="0">
            <a:spAutoFit/>
          </a:bodyPr>
          <a:lstStyle/>
          <a:p>
            <a:r>
              <a:rPr lang="en-US" sz="1100" b="1" dirty="0" smtClean="0">
                <a:solidFill>
                  <a:schemeClr val="tx1">
                    <a:lumMod val="65000"/>
                    <a:lumOff val="35000"/>
                  </a:schemeClr>
                </a:solidFill>
              </a:rPr>
              <a:t>Attributes from</a:t>
            </a:r>
          </a:p>
          <a:p>
            <a:r>
              <a:rPr lang="en-US" sz="1100" b="1" dirty="0" smtClean="0">
                <a:solidFill>
                  <a:schemeClr val="tx1">
                    <a:lumMod val="65000"/>
                    <a:lumOff val="35000"/>
                  </a:schemeClr>
                </a:solidFill>
              </a:rPr>
              <a:t>Attribute Providers</a:t>
            </a:r>
          </a:p>
        </p:txBody>
      </p:sp>
      <p:sp>
        <p:nvSpPr>
          <p:cNvPr id="64" name="TextBox 63"/>
          <p:cNvSpPr txBox="1"/>
          <p:nvPr/>
        </p:nvSpPr>
        <p:spPr>
          <a:xfrm>
            <a:off x="2245516" y="5653718"/>
            <a:ext cx="1398140" cy="430887"/>
          </a:xfrm>
          <a:prstGeom prst="rect">
            <a:avLst/>
          </a:prstGeom>
          <a:noFill/>
        </p:spPr>
        <p:txBody>
          <a:bodyPr wrap="none" rtlCol="0">
            <a:spAutoFit/>
          </a:bodyPr>
          <a:lstStyle/>
          <a:p>
            <a:r>
              <a:rPr lang="en-US" sz="1100" b="1" dirty="0" smtClean="0">
                <a:solidFill>
                  <a:schemeClr val="tx1">
                    <a:lumMod val="65000"/>
                    <a:lumOff val="35000"/>
                  </a:schemeClr>
                </a:solidFill>
              </a:rPr>
              <a:t>Attributes from User</a:t>
            </a:r>
          </a:p>
          <a:p>
            <a:r>
              <a:rPr lang="en-US" sz="1100" b="1" dirty="0" smtClean="0">
                <a:solidFill>
                  <a:schemeClr val="tx1">
                    <a:lumMod val="65000"/>
                    <a:lumOff val="35000"/>
                  </a:schemeClr>
                </a:solidFill>
              </a:rPr>
              <a:t>Or Claim</a:t>
            </a:r>
          </a:p>
        </p:txBody>
      </p:sp>
      <p:sp>
        <p:nvSpPr>
          <p:cNvPr id="65" name="TextBox 64"/>
          <p:cNvSpPr txBox="1"/>
          <p:nvPr/>
        </p:nvSpPr>
        <p:spPr>
          <a:xfrm>
            <a:off x="6009490" y="5617941"/>
            <a:ext cx="886781" cy="430887"/>
          </a:xfrm>
          <a:prstGeom prst="rect">
            <a:avLst/>
          </a:prstGeom>
          <a:noFill/>
        </p:spPr>
        <p:txBody>
          <a:bodyPr wrap="none" rtlCol="0">
            <a:spAutoFit/>
          </a:bodyPr>
          <a:lstStyle/>
          <a:p>
            <a:r>
              <a:rPr lang="en-US" sz="1100" b="1" dirty="0" smtClean="0">
                <a:solidFill>
                  <a:schemeClr val="tx1">
                    <a:lumMod val="65000"/>
                    <a:lumOff val="35000"/>
                  </a:schemeClr>
                </a:solidFill>
              </a:rPr>
              <a:t>Transaction</a:t>
            </a:r>
          </a:p>
          <a:p>
            <a:r>
              <a:rPr lang="en-US" sz="1100" b="1" dirty="0" smtClean="0">
                <a:solidFill>
                  <a:schemeClr val="tx1">
                    <a:lumMod val="65000"/>
                    <a:lumOff val="35000"/>
                  </a:schemeClr>
                </a:solidFill>
              </a:rPr>
              <a:t>Information</a:t>
            </a:r>
          </a:p>
        </p:txBody>
      </p:sp>
      <p:sp>
        <p:nvSpPr>
          <p:cNvPr id="66" name="TextBox 65"/>
          <p:cNvSpPr txBox="1"/>
          <p:nvPr/>
        </p:nvSpPr>
        <p:spPr>
          <a:xfrm>
            <a:off x="4128956" y="5224042"/>
            <a:ext cx="891591" cy="430887"/>
          </a:xfrm>
          <a:prstGeom prst="rect">
            <a:avLst/>
          </a:prstGeom>
          <a:noFill/>
        </p:spPr>
        <p:txBody>
          <a:bodyPr wrap="none" rtlCol="0">
            <a:spAutoFit/>
          </a:bodyPr>
          <a:lstStyle/>
          <a:p>
            <a:r>
              <a:rPr lang="en-US" sz="1100" b="1" dirty="0" smtClean="0">
                <a:solidFill>
                  <a:schemeClr val="tx1">
                    <a:lumMod val="65000"/>
                    <a:lumOff val="35000"/>
                  </a:schemeClr>
                </a:solidFill>
              </a:rPr>
              <a:t>Money or </a:t>
            </a:r>
          </a:p>
          <a:p>
            <a:r>
              <a:rPr lang="en-US" sz="1100" b="1" dirty="0" smtClean="0">
                <a:solidFill>
                  <a:schemeClr val="tx1">
                    <a:lumMod val="65000"/>
                    <a:lumOff val="35000"/>
                  </a:schemeClr>
                </a:solidFill>
              </a:rPr>
              <a:t>Other Value</a:t>
            </a:r>
          </a:p>
        </p:txBody>
      </p:sp>
      <p:pic>
        <p:nvPicPr>
          <p:cNvPr id="67" name="Picture 3" descr="C:\Users\Aaron\Documents\My Dropbox\Identity Finder\Marketing\Articles\NSTIC\Images\Scroll32x32-2.pn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898427" y="564485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68" name="TextBox 67"/>
          <p:cNvSpPr txBox="1"/>
          <p:nvPr/>
        </p:nvSpPr>
        <p:spPr>
          <a:xfrm>
            <a:off x="4128956" y="5673158"/>
            <a:ext cx="1226618" cy="261610"/>
          </a:xfrm>
          <a:prstGeom prst="rect">
            <a:avLst/>
          </a:prstGeom>
          <a:noFill/>
        </p:spPr>
        <p:txBody>
          <a:bodyPr wrap="none" rtlCol="0">
            <a:spAutoFit/>
          </a:bodyPr>
          <a:lstStyle/>
          <a:p>
            <a:r>
              <a:rPr lang="en-US" sz="1100" b="1" dirty="0" smtClean="0">
                <a:solidFill>
                  <a:schemeClr val="tx1">
                    <a:lumMod val="65000"/>
                    <a:lumOff val="35000"/>
                  </a:schemeClr>
                </a:solidFill>
              </a:rPr>
              <a:t>Data Usage Policy</a:t>
            </a:r>
          </a:p>
        </p:txBody>
      </p:sp>
      <p:pic>
        <p:nvPicPr>
          <p:cNvPr id="69" name="Picture 2" descr="C:\Users\Aaron\Documents\My Dropbox\Identity Finder\Marketing\Articles\NSTIC\Images\Certificate.png"/>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727207" y="5267090"/>
            <a:ext cx="190844" cy="277591"/>
          </a:xfrm>
          <a:prstGeom prst="rect">
            <a:avLst/>
          </a:prstGeom>
          <a:noFill/>
          <a:extLst>
            <a:ext uri="{909E8E84-426E-40DD-AFC4-6F175D3DCCD1}">
              <a14:hiddenFill xmlns:a14="http://schemas.microsoft.com/office/drawing/2010/main">
                <a:solidFill>
                  <a:srgbClr val="FFFFFF"/>
                </a:solidFill>
              </a14:hiddenFill>
            </a:ext>
          </a:extLst>
        </p:spPr>
      </p:pic>
      <p:sp>
        <p:nvSpPr>
          <p:cNvPr id="70" name="TextBox 69"/>
          <p:cNvSpPr txBox="1"/>
          <p:nvPr/>
        </p:nvSpPr>
        <p:spPr>
          <a:xfrm>
            <a:off x="6009490" y="5210063"/>
            <a:ext cx="1051891" cy="430887"/>
          </a:xfrm>
          <a:prstGeom prst="rect">
            <a:avLst/>
          </a:prstGeom>
          <a:noFill/>
        </p:spPr>
        <p:txBody>
          <a:bodyPr wrap="none" rtlCol="0">
            <a:spAutoFit/>
          </a:bodyPr>
          <a:lstStyle/>
          <a:p>
            <a:r>
              <a:rPr lang="en-US" sz="1100" b="1" dirty="0" smtClean="0">
                <a:solidFill>
                  <a:schemeClr val="tx1">
                    <a:lumMod val="65000"/>
                    <a:lumOff val="35000"/>
                  </a:schemeClr>
                </a:solidFill>
              </a:rPr>
              <a:t>Verification of</a:t>
            </a:r>
          </a:p>
          <a:p>
            <a:r>
              <a:rPr lang="en-US" sz="1100" b="1" dirty="0" smtClean="0">
                <a:solidFill>
                  <a:schemeClr val="tx1">
                    <a:lumMod val="65000"/>
                    <a:lumOff val="35000"/>
                  </a:schemeClr>
                </a:solidFill>
              </a:rPr>
              <a:t>User’s Identity</a:t>
            </a:r>
          </a:p>
        </p:txBody>
      </p:sp>
      <p:pic>
        <p:nvPicPr>
          <p:cNvPr id="71" name="Picture 2" descr="C:\Users\Aaron\Documents\My Dropbox\Identity Finder\Marketing\Articles\NSTIC\Images\Attributes Set 2.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339863" y="2957765"/>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1" descr="C:\Users\Aaron\Documents\My Dropbox\Identity Finder\Marketing\Articles\NSTIC\Images\9.png"/>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772635" y="1651138"/>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22" descr="C:\Users\Aaron\Documents\My Dropbox\Identity Finder\Marketing\Articles\NSTIC\Images\10.png"/>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729478" y="3758841"/>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19" descr="C:\Users\Aaron\Documents\My Dropbox\Identity Finder\Marketing\Articles\NSTIC\Images\7.png"/>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526278" y="3529610"/>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18" descr="C:\Users\Aaron\Documents\My Dropbox\Identity Finder\Marketing\Articles\NSTIC\Images\6.png"/>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106275" y="2173452"/>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20" descr="C:\Users\Aaron\Documents\My Dropbox\Identity Finder\Marketing\Articles\NSTIC\Images\8.png"/>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754878" y="128262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2" descr="C:\Users\Aaron\Documents\My Dropbox\Identity Finder\Marketing\Articles\NSTIC\Images\$.png"/>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468903" y="3430386"/>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11" descr="C:\Users\Aaron\Documents\My Dropbox\Identity Finder\Marketing\Articles\NSTIC\Images\User Attributes.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11227" y="2276339"/>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23" descr="C:\Users\Aaron\Documents\My Dropbox\Identity Finder\Marketing\Articles\NSTIC\Images\11.png"/>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744163" y="4089271"/>
            <a:ext cx="228600"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95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0"/>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74"/>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76"/>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5"/>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3"/>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5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6"/>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72"/>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7"/>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48"/>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47"/>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51"/>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73"/>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43"/>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6"/>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50"/>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79"/>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40"/>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49"/>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42"/>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41"/>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7" grpId="0" animBg="1"/>
      <p:bldP spid="46" grpId="0" animBg="1"/>
      <p:bldP spid="5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Technology Enables Markets, Policy</a:t>
            </a:r>
            <a:endParaRPr lang="en-US" dirty="0"/>
          </a:p>
        </p:txBody>
      </p:sp>
      <p:cxnSp>
        <p:nvCxnSpPr>
          <p:cNvPr id="4" name="Straight Connector 3"/>
          <p:cNvCxnSpPr/>
          <p:nvPr/>
        </p:nvCxnSpPr>
        <p:spPr>
          <a:xfrm>
            <a:off x="1923639" y="2523100"/>
            <a:ext cx="4770219"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923639" y="2591678"/>
            <a:ext cx="4770219" cy="0"/>
          </a:xfrm>
          <a:prstGeom prst="line">
            <a:avLst/>
          </a:prstGeom>
          <a:ln w="539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893078" y="2600611"/>
            <a:ext cx="1760547" cy="646331"/>
          </a:xfrm>
          <a:prstGeom prst="rect">
            <a:avLst/>
          </a:prstGeom>
          <a:noFill/>
        </p:spPr>
        <p:txBody>
          <a:bodyPr wrap="none" rtlCol="0">
            <a:spAutoFit/>
          </a:bodyPr>
          <a:lstStyle/>
          <a:p>
            <a:pPr algn="ctr"/>
            <a:r>
              <a:rPr lang="en-US" b="1" dirty="0" smtClean="0">
                <a:solidFill>
                  <a:schemeClr val="bg1">
                    <a:lumMod val="50000"/>
                  </a:schemeClr>
                </a:solidFill>
              </a:rPr>
              <a:t>Enabled Market,</a:t>
            </a:r>
          </a:p>
          <a:p>
            <a:pPr algn="ctr"/>
            <a:r>
              <a:rPr lang="en-US" b="1" dirty="0" smtClean="0">
                <a:solidFill>
                  <a:schemeClr val="bg1">
                    <a:lumMod val="50000"/>
                  </a:schemeClr>
                </a:solidFill>
              </a:rPr>
              <a:t>Enabled Policy</a:t>
            </a:r>
            <a:endParaRPr lang="en-US" b="1" dirty="0">
              <a:solidFill>
                <a:schemeClr val="bg1">
                  <a:lumMod val="50000"/>
                </a:schemeClr>
              </a:solidFill>
            </a:endParaRPr>
          </a:p>
        </p:txBody>
      </p:sp>
      <p:sp>
        <p:nvSpPr>
          <p:cNvPr id="7" name="TextBox 6"/>
          <p:cNvSpPr txBox="1"/>
          <p:nvPr/>
        </p:nvSpPr>
        <p:spPr>
          <a:xfrm>
            <a:off x="2167698" y="2652588"/>
            <a:ext cx="1257972" cy="369332"/>
          </a:xfrm>
          <a:prstGeom prst="rect">
            <a:avLst/>
          </a:prstGeom>
          <a:noFill/>
        </p:spPr>
        <p:txBody>
          <a:bodyPr wrap="none" rtlCol="0">
            <a:spAutoFit/>
          </a:bodyPr>
          <a:lstStyle/>
          <a:p>
            <a:pPr algn="ctr"/>
            <a:r>
              <a:rPr lang="en-US" b="1" dirty="0" smtClean="0">
                <a:solidFill>
                  <a:schemeClr val="bg1">
                    <a:lumMod val="50000"/>
                  </a:schemeClr>
                </a:solidFill>
              </a:rPr>
              <a:t>Technology</a:t>
            </a:r>
          </a:p>
        </p:txBody>
      </p:sp>
      <p:cxnSp>
        <p:nvCxnSpPr>
          <p:cNvPr id="8" name="Curved Connector 7"/>
          <p:cNvCxnSpPr>
            <a:stCxn id="7" idx="1"/>
          </p:cNvCxnSpPr>
          <p:nvPr/>
        </p:nvCxnSpPr>
        <p:spPr>
          <a:xfrm rot="10800000">
            <a:off x="1973978" y="2591678"/>
            <a:ext cx="193720" cy="245576"/>
          </a:xfrm>
          <a:prstGeom prst="curvedConnector2">
            <a:avLst/>
          </a:prstGeom>
          <a:ln w="9525">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pic>
        <p:nvPicPr>
          <p:cNvPr id="9" name="Picture 2" descr="C:\Users\Aaron\Documents\My Dropbox\Identity Finder\Marketing\Articles\NSTIC\Images\Train-Generic-Le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442045" y="1151514"/>
            <a:ext cx="1733403" cy="1371585"/>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p:nvCxnSpPr>
        <p:spPr>
          <a:xfrm>
            <a:off x="1923642" y="4549949"/>
            <a:ext cx="2721682"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923642" y="4618527"/>
            <a:ext cx="2721682" cy="0"/>
          </a:xfrm>
          <a:prstGeom prst="line">
            <a:avLst/>
          </a:prstGeom>
          <a:ln w="539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746114" y="4679437"/>
            <a:ext cx="1257973" cy="646331"/>
          </a:xfrm>
          <a:prstGeom prst="rect">
            <a:avLst/>
          </a:prstGeom>
          <a:noFill/>
        </p:spPr>
        <p:txBody>
          <a:bodyPr wrap="none" rtlCol="0">
            <a:spAutoFit/>
          </a:bodyPr>
          <a:lstStyle/>
          <a:p>
            <a:pPr algn="ctr"/>
            <a:r>
              <a:rPr lang="en-US" b="1" dirty="0" smtClean="0">
                <a:solidFill>
                  <a:schemeClr val="bg1">
                    <a:lumMod val="50000"/>
                  </a:schemeClr>
                </a:solidFill>
              </a:rPr>
              <a:t>Insufficient</a:t>
            </a:r>
          </a:p>
          <a:p>
            <a:pPr algn="ctr"/>
            <a:r>
              <a:rPr lang="en-US" b="1" dirty="0" smtClean="0">
                <a:solidFill>
                  <a:schemeClr val="bg1">
                    <a:lumMod val="50000"/>
                  </a:schemeClr>
                </a:solidFill>
              </a:rPr>
              <a:t>Technology</a:t>
            </a:r>
          </a:p>
        </p:txBody>
      </p:sp>
      <p:cxnSp>
        <p:nvCxnSpPr>
          <p:cNvPr id="13" name="Curved Connector 12"/>
          <p:cNvCxnSpPr>
            <a:stCxn id="12" idx="3"/>
            <a:endCxn id="14" idx="2"/>
          </p:cNvCxnSpPr>
          <p:nvPr/>
        </p:nvCxnSpPr>
        <p:spPr>
          <a:xfrm flipV="1">
            <a:off x="4004087" y="4573072"/>
            <a:ext cx="578384" cy="429531"/>
          </a:xfrm>
          <a:prstGeom prst="curvedConnector2">
            <a:avLst/>
          </a:prstGeom>
          <a:ln w="9525">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pic>
        <p:nvPicPr>
          <p:cNvPr id="14" name="Picture 2" descr="C:\Users\Aaron\Documents\My Dropbox\Identity Finder\Marketing\Articles\NSTIC\Images\Train-Generic-Le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44032" flipH="1">
            <a:off x="3843497" y="3213486"/>
            <a:ext cx="1733403" cy="1371585"/>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5021605" y="4709966"/>
            <a:ext cx="1818255" cy="646331"/>
          </a:xfrm>
          <a:prstGeom prst="rect">
            <a:avLst/>
          </a:prstGeom>
          <a:noFill/>
        </p:spPr>
        <p:txBody>
          <a:bodyPr wrap="none" rtlCol="0">
            <a:spAutoFit/>
          </a:bodyPr>
          <a:lstStyle/>
          <a:p>
            <a:pPr algn="ctr"/>
            <a:r>
              <a:rPr lang="en-US" b="1" dirty="0" smtClean="0">
                <a:solidFill>
                  <a:schemeClr val="bg1">
                    <a:lumMod val="50000"/>
                  </a:schemeClr>
                </a:solidFill>
              </a:rPr>
              <a:t>Disabled Market,</a:t>
            </a:r>
          </a:p>
          <a:p>
            <a:pPr algn="ctr"/>
            <a:r>
              <a:rPr lang="en-US" b="1" dirty="0" smtClean="0">
                <a:solidFill>
                  <a:schemeClr val="bg1">
                    <a:lumMod val="50000"/>
                  </a:schemeClr>
                </a:solidFill>
              </a:rPr>
              <a:t>Disabled Policy</a:t>
            </a:r>
            <a:endParaRPr lang="en-US" b="1" dirty="0">
              <a:solidFill>
                <a:schemeClr val="bg1">
                  <a:lumMod val="50000"/>
                </a:schemeClr>
              </a:solidFill>
            </a:endParaRPr>
          </a:p>
        </p:txBody>
      </p:sp>
    </p:spTree>
    <p:extLst>
      <p:ext uri="{BB962C8B-B14F-4D97-AF65-F5344CB8AC3E}">
        <p14:creationId xmlns:p14="http://schemas.microsoft.com/office/powerpoint/2010/main" val="129395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Ideal Interactions</a:t>
            </a:r>
            <a:endParaRPr lang="en-US" dirty="0"/>
          </a:p>
        </p:txBody>
      </p:sp>
      <p:sp>
        <p:nvSpPr>
          <p:cNvPr id="4" name="TextBox 3"/>
          <p:cNvSpPr txBox="1"/>
          <p:nvPr/>
        </p:nvSpPr>
        <p:spPr>
          <a:xfrm>
            <a:off x="3013745" y="5342048"/>
            <a:ext cx="2380203" cy="369332"/>
          </a:xfrm>
          <a:prstGeom prst="rect">
            <a:avLst/>
          </a:prstGeom>
          <a:noFill/>
        </p:spPr>
        <p:txBody>
          <a:bodyPr wrap="none" rtlCol="0">
            <a:spAutoFit/>
          </a:bodyPr>
          <a:lstStyle/>
          <a:p>
            <a:pPr algn="ctr"/>
            <a:r>
              <a:rPr lang="en-US" b="1" dirty="0" smtClean="0">
                <a:solidFill>
                  <a:schemeClr val="bg1">
                    <a:lumMod val="50000"/>
                  </a:schemeClr>
                </a:solidFill>
              </a:rPr>
              <a:t>Maximum          Benefit</a:t>
            </a:r>
            <a:endParaRPr lang="en-US" b="1" dirty="0">
              <a:solidFill>
                <a:schemeClr val="bg1">
                  <a:lumMod val="50000"/>
                </a:schemeClr>
              </a:solidFill>
            </a:endParaRPr>
          </a:p>
        </p:txBody>
      </p:sp>
      <p:sp>
        <p:nvSpPr>
          <p:cNvPr id="5" name="Right Arrow 4"/>
          <p:cNvSpPr/>
          <p:nvPr/>
        </p:nvSpPr>
        <p:spPr>
          <a:xfrm rot="16200000">
            <a:off x="4140462" y="5367765"/>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766742" y="4614112"/>
            <a:ext cx="1167222"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7" name="Picture 8" descr="C:\Users\Aaron\Documents\My Dropbox\Identity Finder\Marketing\Articles\NSTIC\Images\Train-Market-Righ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7743" y="1163701"/>
            <a:ext cx="1797999" cy="137097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Users\Aaron\Documents\My Dropbox\Identity Finder\Marketing\Articles\NSTIC\Images\Train-Market-Lef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5573" y="3743907"/>
            <a:ext cx="1797999" cy="1370974"/>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937962" y="5138353"/>
            <a:ext cx="4770219"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937962" y="5206931"/>
            <a:ext cx="4770219" cy="0"/>
          </a:xfrm>
          <a:prstGeom prst="line">
            <a:avLst/>
          </a:prstGeom>
          <a:ln w="539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1" name="Picture 10" descr="C:\Users\Aaron\Documents\My Dropbox\Identity Finder\Marketing\Articles\NSTIC\Images\Train-Policy-Righ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7962" y="3743907"/>
            <a:ext cx="1797999" cy="1370974"/>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a:off x="1937962" y="2558147"/>
            <a:ext cx="4770219"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37962" y="2626725"/>
            <a:ext cx="4770219" cy="0"/>
          </a:xfrm>
          <a:prstGeom prst="line">
            <a:avLst/>
          </a:prstGeom>
          <a:ln w="539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0" descr="C:\Users\Aaron\Documents\My Dropbox\Identity Finder\Marketing\Articles\NSTIC\Images\Train-Policy-Righ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7962" y="1163701"/>
            <a:ext cx="1797999" cy="1370974"/>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2182021" y="2687635"/>
            <a:ext cx="1257973" cy="646331"/>
          </a:xfrm>
          <a:prstGeom prst="rect">
            <a:avLst/>
          </a:prstGeom>
          <a:noFill/>
        </p:spPr>
        <p:txBody>
          <a:bodyPr wrap="none" rtlCol="0">
            <a:spAutoFit/>
          </a:bodyPr>
          <a:lstStyle/>
          <a:p>
            <a:pPr algn="ctr"/>
            <a:r>
              <a:rPr lang="en-US" b="1" dirty="0" smtClean="0">
                <a:solidFill>
                  <a:schemeClr val="bg1">
                    <a:lumMod val="50000"/>
                  </a:schemeClr>
                </a:solidFill>
              </a:rPr>
              <a:t>Enabling</a:t>
            </a:r>
          </a:p>
          <a:p>
            <a:pPr algn="ctr"/>
            <a:r>
              <a:rPr lang="en-US" b="1" dirty="0" smtClean="0">
                <a:solidFill>
                  <a:schemeClr val="bg1">
                    <a:lumMod val="50000"/>
                  </a:schemeClr>
                </a:solidFill>
              </a:rPr>
              <a:t>Technology</a:t>
            </a:r>
          </a:p>
        </p:txBody>
      </p:sp>
      <p:cxnSp>
        <p:nvCxnSpPr>
          <p:cNvPr id="16" name="Curved Connector 15"/>
          <p:cNvCxnSpPr>
            <a:stCxn id="15" idx="1"/>
          </p:cNvCxnSpPr>
          <p:nvPr/>
        </p:nvCxnSpPr>
        <p:spPr>
          <a:xfrm rot="10800000">
            <a:off x="1988301" y="2626725"/>
            <a:ext cx="193720" cy="384076"/>
          </a:xfrm>
          <a:prstGeom prst="curvedConnector2">
            <a:avLst/>
          </a:prstGeom>
          <a:ln w="9525">
            <a:solidFill>
              <a:schemeClr val="tx1">
                <a:lumMod val="65000"/>
                <a:lumOff val="3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208281" y="2687634"/>
            <a:ext cx="1158780" cy="646331"/>
          </a:xfrm>
          <a:prstGeom prst="rect">
            <a:avLst/>
          </a:prstGeom>
          <a:noFill/>
        </p:spPr>
        <p:txBody>
          <a:bodyPr wrap="none" rtlCol="0">
            <a:spAutoFit/>
          </a:bodyPr>
          <a:lstStyle/>
          <a:p>
            <a:pPr algn="ctr"/>
            <a:r>
              <a:rPr lang="en-US" b="1" dirty="0" smtClean="0">
                <a:solidFill>
                  <a:schemeClr val="bg1">
                    <a:lumMod val="50000"/>
                  </a:schemeClr>
                </a:solidFill>
              </a:rPr>
              <a:t>Maximum</a:t>
            </a:r>
          </a:p>
          <a:p>
            <a:pPr algn="ctr"/>
            <a:r>
              <a:rPr lang="en-US" b="1" dirty="0" smtClean="0">
                <a:solidFill>
                  <a:schemeClr val="bg1">
                    <a:lumMod val="50000"/>
                  </a:schemeClr>
                </a:solidFill>
              </a:rPr>
              <a:t>Benefit</a:t>
            </a:r>
            <a:endParaRPr lang="en-US" b="1" dirty="0">
              <a:solidFill>
                <a:schemeClr val="bg1">
                  <a:lumMod val="50000"/>
                </a:schemeClr>
              </a:solidFill>
            </a:endParaRPr>
          </a:p>
        </p:txBody>
      </p:sp>
      <p:sp>
        <p:nvSpPr>
          <p:cNvPr id="18" name="Right Arrow 17"/>
          <p:cNvSpPr/>
          <p:nvPr/>
        </p:nvSpPr>
        <p:spPr>
          <a:xfrm>
            <a:off x="6342098" y="2896836"/>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395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par>
                          <p:cTn id="13" fill="hold">
                            <p:stCondLst>
                              <p:cond delay="0"/>
                            </p:stCondLst>
                            <p:childTnLst>
                              <p:par>
                                <p:cTn id="14" presetID="2" presetClass="entr" presetSubtype="8" decel="50000"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0-#ppt_w/2"/>
                                          </p:val>
                                        </p:tav>
                                        <p:tav tm="100000">
                                          <p:val>
                                            <p:strVal val="#ppt_x"/>
                                          </p:val>
                                        </p:tav>
                                      </p:tavLst>
                                    </p:anim>
                                    <p:anim calcmode="lin" valueType="num">
                                      <p:cBhvr additive="base">
                                        <p:cTn id="17" dur="500" fill="hold"/>
                                        <p:tgtEl>
                                          <p:spTgt spid="14"/>
                                        </p:tgtEl>
                                        <p:attrNameLst>
                                          <p:attrName>ppt_y</p:attrName>
                                        </p:attrNameLst>
                                      </p:cBhvr>
                                      <p:tavLst>
                                        <p:tav tm="0">
                                          <p:val>
                                            <p:strVal val="#ppt_y"/>
                                          </p:val>
                                        </p:tav>
                                        <p:tav tm="100000">
                                          <p:val>
                                            <p:strVal val="#ppt_y"/>
                                          </p:val>
                                        </p:tav>
                                      </p:tavLst>
                                    </p:anim>
                                  </p:childTnLst>
                                </p:cTn>
                              </p:par>
                            </p:childTnLst>
                          </p:cTn>
                        </p:par>
                        <p:par>
                          <p:cTn id="18" fill="hold">
                            <p:stCondLst>
                              <p:cond delay="500"/>
                            </p:stCondLst>
                            <p:childTnLst>
                              <p:par>
                                <p:cTn id="19" presetID="2" presetClass="entr" presetSubtype="8" decel="5000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0-#ppt_w/2"/>
                                          </p:val>
                                        </p:tav>
                                        <p:tav tm="100000">
                                          <p:val>
                                            <p:strVal val="#ppt_x"/>
                                          </p:val>
                                        </p:tav>
                                      </p:tavLst>
                                    </p:anim>
                                    <p:anim calcmode="lin" valueType="num">
                                      <p:cBhvr additive="base">
                                        <p:cTn id="2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par>
                          <p:cTn id="29" fill="hold">
                            <p:stCondLst>
                              <p:cond delay="0"/>
                            </p:stCondLst>
                            <p:childTnLst>
                              <p:par>
                                <p:cTn id="30" presetID="2" presetClass="entr" presetSubtype="8" decel="50000" fill="hold"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0-#ppt_w/2"/>
                                          </p:val>
                                        </p:tav>
                                        <p:tav tm="100000">
                                          <p:val>
                                            <p:strVal val="#ppt_x"/>
                                          </p:val>
                                        </p:tav>
                                      </p:tavLst>
                                    </p:anim>
                                    <p:anim calcmode="lin" valueType="num">
                                      <p:cBhvr additive="base">
                                        <p:cTn id="33" dur="500" fill="hold"/>
                                        <p:tgtEl>
                                          <p:spTgt spid="11"/>
                                        </p:tgtEl>
                                        <p:attrNameLst>
                                          <p:attrName>ppt_y</p:attrName>
                                        </p:attrNameLst>
                                      </p:cBhvr>
                                      <p:tavLst>
                                        <p:tav tm="0">
                                          <p:val>
                                            <p:strVal val="#ppt_y"/>
                                          </p:val>
                                        </p:tav>
                                        <p:tav tm="100000">
                                          <p:val>
                                            <p:strVal val="#ppt_y"/>
                                          </p:val>
                                        </p:tav>
                                      </p:tavLst>
                                    </p:anim>
                                  </p:childTnLst>
                                </p:cTn>
                              </p:par>
                            </p:childTnLst>
                          </p:cTn>
                        </p:par>
                        <p:par>
                          <p:cTn id="34" fill="hold">
                            <p:stCondLst>
                              <p:cond delay="500"/>
                            </p:stCondLst>
                            <p:childTnLst>
                              <p:par>
                                <p:cTn id="35" presetID="2" presetClass="entr" presetSubtype="2" decel="50000"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1+#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childTnLst>
                          </p:cTn>
                        </p:par>
                        <p:par>
                          <p:cTn id="39" fill="hold">
                            <p:stCondLst>
                              <p:cond delay="1000"/>
                            </p:stCondLst>
                            <p:childTnLst>
                              <p:par>
                                <p:cTn id="40" presetID="1" presetClass="entr" presetSubtype="0" fill="hold" nodeType="afterEffect">
                                  <p:stCondLst>
                                    <p:cond delay="0"/>
                                  </p:stCondLst>
                                  <p:childTnLst>
                                    <p:set>
                                      <p:cBhvr>
                                        <p:cTn id="4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15" grpId="0"/>
      <p:bldP spid="17"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Introduction</a:t>
            </a:r>
            <a:endParaRPr lang="en-US" dirty="0"/>
          </a:p>
        </p:txBody>
      </p:sp>
      <p:sp>
        <p:nvSpPr>
          <p:cNvPr id="4" name="Content Placeholder 1"/>
          <p:cNvSpPr>
            <a:spLocks noGrp="1"/>
          </p:cNvSpPr>
          <p:nvPr>
            <p:ph idx="1"/>
          </p:nvPr>
        </p:nvSpPr>
        <p:spPr>
          <a:xfrm>
            <a:off x="685800" y="1066800"/>
            <a:ext cx="7772400" cy="5029200"/>
          </a:xfrm>
        </p:spPr>
        <p:txBody>
          <a:bodyPr>
            <a:noAutofit/>
          </a:bodyPr>
          <a:lstStyle/>
          <a:p>
            <a:pPr marL="0" indent="0">
              <a:buNone/>
            </a:pPr>
            <a:r>
              <a:rPr lang="en-US" sz="2400" dirty="0"/>
              <a:t>The National Strategy for Trusted Identities in Cyberspace (NSTIC) is a government-coordinated initiative to create a national private-sector digital identity system. </a:t>
            </a:r>
          </a:p>
          <a:p>
            <a:pPr marL="0" indent="0">
              <a:buNone/>
            </a:pPr>
            <a:r>
              <a:rPr lang="en-US" sz="2400" dirty="0"/>
              <a:t>If implemented properly, NSTIC could improve privacy. As an aspirational document, NSTIC makes privacy a core principle but </a:t>
            </a:r>
            <a:r>
              <a:rPr lang="en-US" sz="2400" dirty="0" smtClean="0"/>
              <a:t>does not recommend regulation </a:t>
            </a:r>
            <a:r>
              <a:rPr lang="en-US" sz="2400" dirty="0"/>
              <a:t>to ensure privacy. Without a regulation to implement NSTIC, powerful identity credentials will, if lost or stolen, enable hyper-identity theft.  Market forces will likely 1) create a false sense of control, privacy, and security among users; 2) enable new ways to covertly collect users’ personal information; and 3) create new markets in which to commoditize human identity.</a:t>
            </a:r>
            <a:endParaRPr lang="en-US" sz="2400" dirty="0" smtClean="0"/>
          </a:p>
        </p:txBody>
      </p:sp>
    </p:spTree>
    <p:extLst>
      <p:ext uri="{BB962C8B-B14F-4D97-AF65-F5344CB8AC3E}">
        <p14:creationId xmlns:p14="http://schemas.microsoft.com/office/powerpoint/2010/main" val="2714845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Faulty Interaction</a:t>
            </a:r>
            <a:endParaRPr lang="en-US" dirty="0"/>
          </a:p>
        </p:txBody>
      </p:sp>
      <p:pic>
        <p:nvPicPr>
          <p:cNvPr id="5" name="Picture 7" descr="C:\Users\Aaron\Documents\My Dropbox\Identity Finder\Marketing\Articles\NSTIC\Images\Train-Market-Le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2544" y="2375892"/>
            <a:ext cx="1797999" cy="13709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9" descr="C:\Users\Aaron\Documents\My Dropbox\Identity Finder\Marketing\Articles\NSTIC\Images\Train-Policy-Lef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1324" y="2375892"/>
            <a:ext cx="1797999" cy="1370974"/>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a:off x="1964933" y="3770338"/>
            <a:ext cx="4770219"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64933" y="3838916"/>
            <a:ext cx="4770219" cy="0"/>
          </a:xfrm>
          <a:prstGeom prst="line">
            <a:avLst/>
          </a:prstGeom>
          <a:ln w="539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48165" y="3838916"/>
            <a:ext cx="1158780" cy="646331"/>
          </a:xfrm>
          <a:prstGeom prst="rect">
            <a:avLst/>
          </a:prstGeom>
          <a:noFill/>
        </p:spPr>
        <p:txBody>
          <a:bodyPr wrap="none" rtlCol="0">
            <a:spAutoFit/>
          </a:bodyPr>
          <a:lstStyle/>
          <a:p>
            <a:pPr algn="ctr"/>
            <a:r>
              <a:rPr lang="en-US" b="1" dirty="0" smtClean="0">
                <a:solidFill>
                  <a:schemeClr val="bg1">
                    <a:lumMod val="50000"/>
                  </a:schemeClr>
                </a:solidFill>
              </a:rPr>
              <a:t>Maximum</a:t>
            </a:r>
          </a:p>
          <a:p>
            <a:pPr algn="ctr"/>
            <a:r>
              <a:rPr lang="en-US" b="1" dirty="0" smtClean="0">
                <a:solidFill>
                  <a:schemeClr val="bg1">
                    <a:lumMod val="50000"/>
                  </a:schemeClr>
                </a:solidFill>
              </a:rPr>
              <a:t>Benefit</a:t>
            </a:r>
            <a:endParaRPr lang="en-US" b="1" dirty="0">
              <a:solidFill>
                <a:schemeClr val="bg1">
                  <a:lumMod val="50000"/>
                </a:schemeClr>
              </a:solidFill>
            </a:endParaRPr>
          </a:p>
        </p:txBody>
      </p:sp>
      <p:sp>
        <p:nvSpPr>
          <p:cNvPr id="10" name="Right Arrow 9"/>
          <p:cNvSpPr/>
          <p:nvPr/>
        </p:nvSpPr>
        <p:spPr>
          <a:xfrm>
            <a:off x="6342098" y="4005191"/>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395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decel="5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decel="50000"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Sharing/Hoarding Profit/Privacy</a:t>
            </a:r>
            <a:endParaRPr lang="en-US" dirty="0"/>
          </a:p>
        </p:txBody>
      </p:sp>
      <p:cxnSp>
        <p:nvCxnSpPr>
          <p:cNvPr id="5" name="Straight Connector 4"/>
          <p:cNvCxnSpPr/>
          <p:nvPr/>
        </p:nvCxnSpPr>
        <p:spPr>
          <a:xfrm>
            <a:off x="2087673" y="1586048"/>
            <a:ext cx="4770219"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087673" y="1654626"/>
            <a:ext cx="4770219" cy="0"/>
          </a:xfrm>
          <a:prstGeom prst="line">
            <a:avLst/>
          </a:prstGeom>
          <a:ln w="539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04532" y="1761255"/>
            <a:ext cx="1058687" cy="646331"/>
          </a:xfrm>
          <a:prstGeom prst="rect">
            <a:avLst/>
          </a:prstGeom>
          <a:noFill/>
        </p:spPr>
        <p:txBody>
          <a:bodyPr wrap="none" rtlCol="0">
            <a:spAutoFit/>
          </a:bodyPr>
          <a:lstStyle/>
          <a:p>
            <a:pPr algn="ctr"/>
            <a:r>
              <a:rPr lang="en-US" b="1" dirty="0" smtClean="0">
                <a:solidFill>
                  <a:schemeClr val="bg1">
                    <a:lumMod val="50000"/>
                  </a:schemeClr>
                </a:solidFill>
              </a:rPr>
              <a:t>Identity</a:t>
            </a:r>
          </a:p>
          <a:p>
            <a:pPr algn="ctr"/>
            <a:r>
              <a:rPr lang="en-US" b="1" dirty="0" smtClean="0">
                <a:solidFill>
                  <a:schemeClr val="bg1">
                    <a:lumMod val="50000"/>
                  </a:schemeClr>
                </a:solidFill>
              </a:rPr>
              <a:t>Hoarding</a:t>
            </a:r>
          </a:p>
        </p:txBody>
      </p:sp>
      <p:sp>
        <p:nvSpPr>
          <p:cNvPr id="8" name="TextBox 7"/>
          <p:cNvSpPr txBox="1"/>
          <p:nvPr/>
        </p:nvSpPr>
        <p:spPr>
          <a:xfrm>
            <a:off x="2639973" y="1029744"/>
            <a:ext cx="3665620" cy="461665"/>
          </a:xfrm>
          <a:prstGeom prst="rect">
            <a:avLst/>
          </a:prstGeom>
          <a:noFill/>
        </p:spPr>
        <p:txBody>
          <a:bodyPr wrap="none" rtlCol="0">
            <a:spAutoFit/>
          </a:bodyPr>
          <a:lstStyle/>
          <a:p>
            <a:pPr algn="ctr"/>
            <a:r>
              <a:rPr lang="en-US" sz="2400" b="1" dirty="0" smtClean="0">
                <a:solidFill>
                  <a:schemeClr val="bg1">
                    <a:lumMod val="50000"/>
                  </a:schemeClr>
                </a:solidFill>
              </a:rPr>
              <a:t>NSTIC Enabling  Technology</a:t>
            </a:r>
          </a:p>
        </p:txBody>
      </p:sp>
      <p:sp>
        <p:nvSpPr>
          <p:cNvPr id="10" name="TextBox 9"/>
          <p:cNvSpPr txBox="1"/>
          <p:nvPr/>
        </p:nvSpPr>
        <p:spPr>
          <a:xfrm>
            <a:off x="2558601" y="1761256"/>
            <a:ext cx="2083904" cy="646331"/>
          </a:xfrm>
          <a:prstGeom prst="rect">
            <a:avLst/>
          </a:prstGeom>
          <a:noFill/>
        </p:spPr>
        <p:txBody>
          <a:bodyPr wrap="none" rtlCol="0">
            <a:spAutoFit/>
          </a:bodyPr>
          <a:lstStyle/>
          <a:p>
            <a:pPr algn="ctr"/>
            <a:r>
              <a:rPr lang="en-US" b="1" dirty="0" smtClean="0">
                <a:solidFill>
                  <a:schemeClr val="bg1">
                    <a:lumMod val="50000"/>
                  </a:schemeClr>
                </a:solidFill>
              </a:rPr>
              <a:t>Identity Sharing </a:t>
            </a:r>
          </a:p>
          <a:p>
            <a:pPr algn="ctr"/>
            <a:r>
              <a:rPr lang="en-US" b="1" dirty="0" smtClean="0">
                <a:solidFill>
                  <a:schemeClr val="bg1">
                    <a:lumMod val="50000"/>
                  </a:schemeClr>
                </a:solidFill>
              </a:rPr>
              <a:t>(Secure or Insecure)</a:t>
            </a:r>
            <a:endParaRPr lang="en-US" b="1" dirty="0">
              <a:solidFill>
                <a:schemeClr val="bg1">
                  <a:lumMod val="50000"/>
                </a:schemeClr>
              </a:solidFill>
            </a:endParaRPr>
          </a:p>
        </p:txBody>
      </p:sp>
      <p:sp>
        <p:nvSpPr>
          <p:cNvPr id="11" name="Right Arrow 10"/>
          <p:cNvSpPr/>
          <p:nvPr/>
        </p:nvSpPr>
        <p:spPr>
          <a:xfrm>
            <a:off x="6510170" y="1927530"/>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0800000">
            <a:off x="2087673" y="4690677"/>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7" descr="C:\Users\Aaron\Documents\My Dropbox\Identity Finder\Marketing\Articles\NSTIC\Images\Train-Market-Le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0776" y="3061379"/>
            <a:ext cx="1797999" cy="1370974"/>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Straight Connector 14"/>
          <p:cNvCxnSpPr/>
          <p:nvPr/>
        </p:nvCxnSpPr>
        <p:spPr>
          <a:xfrm>
            <a:off x="2063165" y="4455825"/>
            <a:ext cx="4770219"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063165" y="4524403"/>
            <a:ext cx="4770219" cy="0"/>
          </a:xfrm>
          <a:prstGeom prst="line">
            <a:avLst/>
          </a:prstGeom>
          <a:ln w="539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Right Arrow 17"/>
          <p:cNvSpPr/>
          <p:nvPr/>
        </p:nvSpPr>
        <p:spPr>
          <a:xfrm>
            <a:off x="6440330" y="4690678"/>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498595" y="4662901"/>
            <a:ext cx="870559" cy="369332"/>
          </a:xfrm>
          <a:prstGeom prst="rect">
            <a:avLst/>
          </a:prstGeom>
          <a:noFill/>
        </p:spPr>
        <p:txBody>
          <a:bodyPr wrap="none" rtlCol="0">
            <a:spAutoFit/>
          </a:bodyPr>
          <a:lstStyle/>
          <a:p>
            <a:pPr algn="ctr"/>
            <a:r>
              <a:rPr lang="en-US" b="1" dirty="0" smtClean="0">
                <a:solidFill>
                  <a:schemeClr val="bg1">
                    <a:lumMod val="50000"/>
                  </a:schemeClr>
                </a:solidFill>
              </a:rPr>
              <a:t>Privacy</a:t>
            </a:r>
          </a:p>
        </p:txBody>
      </p:sp>
      <p:sp>
        <p:nvSpPr>
          <p:cNvPr id="20" name="TextBox 19"/>
          <p:cNvSpPr txBox="1"/>
          <p:nvPr/>
        </p:nvSpPr>
        <p:spPr>
          <a:xfrm>
            <a:off x="2519435" y="4672436"/>
            <a:ext cx="720454" cy="369332"/>
          </a:xfrm>
          <a:prstGeom prst="rect">
            <a:avLst/>
          </a:prstGeom>
          <a:noFill/>
        </p:spPr>
        <p:txBody>
          <a:bodyPr wrap="none" rtlCol="0">
            <a:spAutoFit/>
          </a:bodyPr>
          <a:lstStyle/>
          <a:p>
            <a:pPr algn="ctr"/>
            <a:r>
              <a:rPr lang="en-US" b="1" dirty="0" smtClean="0">
                <a:solidFill>
                  <a:schemeClr val="bg1">
                    <a:lumMod val="50000"/>
                  </a:schemeClr>
                </a:solidFill>
              </a:rPr>
              <a:t>Profit</a:t>
            </a:r>
            <a:endParaRPr lang="en-US" b="1" dirty="0">
              <a:solidFill>
                <a:schemeClr val="bg1">
                  <a:lumMod val="50000"/>
                </a:schemeClr>
              </a:solidFill>
            </a:endParaRPr>
          </a:p>
        </p:txBody>
      </p:sp>
      <p:sp>
        <p:nvSpPr>
          <p:cNvPr id="21" name="Right Arrow 20"/>
          <p:cNvSpPr/>
          <p:nvPr/>
        </p:nvSpPr>
        <p:spPr>
          <a:xfrm rot="10800000">
            <a:off x="2087673" y="1923259"/>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395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2" decel="5000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1+#ppt_w/2"/>
                                          </p:val>
                                        </p:tav>
                                        <p:tav tm="100000">
                                          <p:val>
                                            <p:strVal val="#ppt_x"/>
                                          </p:val>
                                        </p:tav>
                                      </p:tavLst>
                                    </p:anim>
                                    <p:anim calcmode="lin" valueType="num">
                                      <p:cBhvr additive="base">
                                        <p:cTn id="32"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animBg="1"/>
      <p:bldP spid="12" grpId="0" animBg="1"/>
      <p:bldP spid="18" grpId="0" animBg="1"/>
      <p:bldP spid="19" grpId="0"/>
      <p:bldP spid="20" grpId="0"/>
      <p:bldP spid="2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ight Arrow 23"/>
          <p:cNvSpPr/>
          <p:nvPr/>
        </p:nvSpPr>
        <p:spPr>
          <a:xfrm rot="16200000">
            <a:off x="4143137" y="4017260"/>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p:cNvSpPr/>
          <p:nvPr/>
        </p:nvSpPr>
        <p:spPr>
          <a:xfrm rot="10800000">
            <a:off x="1909142" y="4027507"/>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a:off x="6342098" y="4005191"/>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r>
              <a:rPr lang="en-US" dirty="0" smtClean="0"/>
              <a:t>NSTIC Should Balance the Market</a:t>
            </a:r>
            <a:endParaRPr lang="en-US" dirty="0"/>
          </a:p>
        </p:txBody>
      </p:sp>
      <p:sp>
        <p:nvSpPr>
          <p:cNvPr id="11" name="TextBox 10"/>
          <p:cNvSpPr txBox="1"/>
          <p:nvPr/>
        </p:nvSpPr>
        <p:spPr>
          <a:xfrm>
            <a:off x="3733554" y="4350653"/>
            <a:ext cx="1211677" cy="646331"/>
          </a:xfrm>
          <a:prstGeom prst="rect">
            <a:avLst/>
          </a:prstGeom>
          <a:noFill/>
        </p:spPr>
        <p:txBody>
          <a:bodyPr wrap="none" rtlCol="0">
            <a:spAutoFit/>
          </a:bodyPr>
          <a:lstStyle/>
          <a:p>
            <a:pPr algn="ctr"/>
            <a:r>
              <a:rPr lang="en-US" b="1" dirty="0" smtClean="0">
                <a:solidFill>
                  <a:schemeClr val="bg1">
                    <a:lumMod val="50000"/>
                  </a:schemeClr>
                </a:solidFill>
              </a:rPr>
              <a:t>Maximum </a:t>
            </a:r>
          </a:p>
          <a:p>
            <a:pPr algn="ctr"/>
            <a:r>
              <a:rPr lang="en-US" b="1" dirty="0" smtClean="0">
                <a:solidFill>
                  <a:schemeClr val="bg1">
                    <a:lumMod val="50000"/>
                  </a:schemeClr>
                </a:solidFill>
              </a:rPr>
              <a:t>Benefit</a:t>
            </a:r>
            <a:endParaRPr lang="en-US" b="1" dirty="0">
              <a:solidFill>
                <a:schemeClr val="bg1">
                  <a:lumMod val="50000"/>
                </a:schemeClr>
              </a:solidFill>
            </a:endParaRPr>
          </a:p>
        </p:txBody>
      </p:sp>
      <p:cxnSp>
        <p:nvCxnSpPr>
          <p:cNvPr id="15" name="Straight Connector 14"/>
          <p:cNvCxnSpPr/>
          <p:nvPr/>
        </p:nvCxnSpPr>
        <p:spPr>
          <a:xfrm>
            <a:off x="1926259" y="3783884"/>
            <a:ext cx="4770219"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926259" y="3852462"/>
            <a:ext cx="4770219" cy="0"/>
          </a:xfrm>
          <a:prstGeom prst="line">
            <a:avLst/>
          </a:prstGeom>
          <a:ln w="539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459836" y="3978044"/>
            <a:ext cx="870559" cy="369332"/>
          </a:xfrm>
          <a:prstGeom prst="rect">
            <a:avLst/>
          </a:prstGeom>
          <a:noFill/>
        </p:spPr>
        <p:txBody>
          <a:bodyPr wrap="none" rtlCol="0">
            <a:spAutoFit/>
          </a:bodyPr>
          <a:lstStyle/>
          <a:p>
            <a:pPr algn="ctr"/>
            <a:r>
              <a:rPr lang="en-US" b="1" dirty="0" smtClean="0">
                <a:solidFill>
                  <a:schemeClr val="bg1">
                    <a:lumMod val="50000"/>
                  </a:schemeClr>
                </a:solidFill>
              </a:rPr>
              <a:t>Privacy</a:t>
            </a:r>
          </a:p>
        </p:txBody>
      </p:sp>
      <p:sp>
        <p:nvSpPr>
          <p:cNvPr id="20" name="TextBox 19"/>
          <p:cNvSpPr txBox="1"/>
          <p:nvPr/>
        </p:nvSpPr>
        <p:spPr>
          <a:xfrm>
            <a:off x="2289604" y="3987579"/>
            <a:ext cx="720454" cy="369332"/>
          </a:xfrm>
          <a:prstGeom prst="rect">
            <a:avLst/>
          </a:prstGeom>
          <a:noFill/>
        </p:spPr>
        <p:txBody>
          <a:bodyPr wrap="none" rtlCol="0">
            <a:spAutoFit/>
          </a:bodyPr>
          <a:lstStyle/>
          <a:p>
            <a:pPr algn="ctr"/>
            <a:r>
              <a:rPr lang="en-US" b="1" dirty="0" smtClean="0">
                <a:solidFill>
                  <a:schemeClr val="bg1">
                    <a:lumMod val="50000"/>
                  </a:schemeClr>
                </a:solidFill>
              </a:rPr>
              <a:t>Profit</a:t>
            </a:r>
            <a:endParaRPr lang="en-US" b="1" dirty="0">
              <a:solidFill>
                <a:schemeClr val="bg1">
                  <a:lumMod val="50000"/>
                </a:schemeClr>
              </a:solidFill>
            </a:endParaRPr>
          </a:p>
        </p:txBody>
      </p:sp>
      <p:grpSp>
        <p:nvGrpSpPr>
          <p:cNvPr id="2" name="Group 1"/>
          <p:cNvGrpSpPr/>
          <p:nvPr/>
        </p:nvGrpSpPr>
        <p:grpSpPr>
          <a:xfrm>
            <a:off x="2063870" y="2389438"/>
            <a:ext cx="4504293" cy="1371585"/>
            <a:chOff x="2079636" y="2279076"/>
            <a:chExt cx="4504293" cy="1371585"/>
          </a:xfrm>
        </p:grpSpPr>
        <p:cxnSp>
          <p:nvCxnSpPr>
            <p:cNvPr id="13" name="Straight Connector 12"/>
            <p:cNvCxnSpPr/>
            <p:nvPr/>
          </p:nvCxnSpPr>
          <p:spPr>
            <a:xfrm>
              <a:off x="3770805" y="3149281"/>
              <a:ext cx="1167222"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14" name="Picture 7" descr="C:\Users\Aaron\Documents\My Dropbox\Identity Finder\Marketing\Articles\NSTIC\Images\Train-Market-Le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9636" y="2279076"/>
              <a:ext cx="1797999" cy="137097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C:\Users\Aaron\Documents\My Dropbox\Identity Finder\Marketing\Articles\NSTIC\Images\Train-NSTIC-Righ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6151" y="2295105"/>
              <a:ext cx="1777778" cy="135555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0052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2.5E-6 5.3469E-6 L 0.03732 5.3469E-6 L -0.02084 5.3469E-6 L -2.5E-6 5.3469E-6 Z " pathEditMode="relative" ptsTypes="AAAA">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ight Arrow 22"/>
          <p:cNvSpPr/>
          <p:nvPr/>
        </p:nvSpPr>
        <p:spPr>
          <a:xfrm rot="10800000">
            <a:off x="1869203" y="4144191"/>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r>
              <a:rPr lang="en-US" dirty="0" smtClean="0"/>
              <a:t>NSTIC Policy Lacks Force</a:t>
            </a:r>
            <a:endParaRPr lang="en-US" dirty="0"/>
          </a:p>
        </p:txBody>
      </p:sp>
      <p:cxnSp>
        <p:nvCxnSpPr>
          <p:cNvPr id="15" name="Straight Connector 14"/>
          <p:cNvCxnSpPr/>
          <p:nvPr/>
        </p:nvCxnSpPr>
        <p:spPr>
          <a:xfrm>
            <a:off x="1886321" y="3847944"/>
            <a:ext cx="4770219"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886321" y="3916522"/>
            <a:ext cx="4770219" cy="0"/>
          </a:xfrm>
          <a:prstGeom prst="line">
            <a:avLst/>
          </a:prstGeom>
          <a:ln w="539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419898" y="4072205"/>
            <a:ext cx="870559" cy="369332"/>
          </a:xfrm>
          <a:prstGeom prst="rect">
            <a:avLst/>
          </a:prstGeom>
          <a:noFill/>
        </p:spPr>
        <p:txBody>
          <a:bodyPr wrap="none" rtlCol="0">
            <a:spAutoFit/>
          </a:bodyPr>
          <a:lstStyle/>
          <a:p>
            <a:pPr algn="ctr"/>
            <a:r>
              <a:rPr lang="en-US" b="1" dirty="0" smtClean="0">
                <a:solidFill>
                  <a:schemeClr val="bg1">
                    <a:lumMod val="50000"/>
                  </a:schemeClr>
                </a:solidFill>
              </a:rPr>
              <a:t>Privacy</a:t>
            </a:r>
          </a:p>
        </p:txBody>
      </p:sp>
      <p:sp>
        <p:nvSpPr>
          <p:cNvPr id="19" name="TextBox 18"/>
          <p:cNvSpPr txBox="1"/>
          <p:nvPr/>
        </p:nvSpPr>
        <p:spPr>
          <a:xfrm>
            <a:off x="2234417" y="4088638"/>
            <a:ext cx="720454" cy="369332"/>
          </a:xfrm>
          <a:prstGeom prst="rect">
            <a:avLst/>
          </a:prstGeom>
          <a:noFill/>
        </p:spPr>
        <p:txBody>
          <a:bodyPr wrap="none" rtlCol="0">
            <a:spAutoFit/>
          </a:bodyPr>
          <a:lstStyle/>
          <a:p>
            <a:pPr algn="ctr"/>
            <a:r>
              <a:rPr lang="en-US" b="1" dirty="0" smtClean="0">
                <a:solidFill>
                  <a:schemeClr val="bg1">
                    <a:lumMod val="50000"/>
                  </a:schemeClr>
                </a:solidFill>
              </a:rPr>
              <a:t>Profit</a:t>
            </a:r>
            <a:endParaRPr lang="en-US" b="1" dirty="0">
              <a:solidFill>
                <a:schemeClr val="bg1">
                  <a:lumMod val="50000"/>
                </a:schemeClr>
              </a:solidFill>
            </a:endParaRPr>
          </a:p>
        </p:txBody>
      </p:sp>
      <p:pic>
        <p:nvPicPr>
          <p:cNvPr id="20" name="Picture 7" descr="C:\Users\Aaron\Documents\My Dropbox\Identity Finder\Marketing\Articles\NSTIC\Images\Train-Market-Le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8751" y="2476970"/>
            <a:ext cx="1797999" cy="137097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C:\Users\Aaron\Documents\My Dropbox\Identity Finder\Marketing\Articles\NSTIC\Images\Caboos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55177" y="2153600"/>
            <a:ext cx="3083623" cy="1694344"/>
          </a:xfrm>
          <a:prstGeom prst="rect">
            <a:avLst/>
          </a:prstGeom>
          <a:noFill/>
          <a:extLst>
            <a:ext uri="{909E8E84-426E-40DD-AFC4-6F175D3DCCD1}">
              <a14:hiddenFill xmlns:a14="http://schemas.microsoft.com/office/drawing/2010/main">
                <a:solidFill>
                  <a:srgbClr val="FFFFFF"/>
                </a:solidFill>
              </a14:hiddenFill>
            </a:ext>
          </a:extLst>
        </p:spPr>
      </p:pic>
      <p:sp>
        <p:nvSpPr>
          <p:cNvPr id="22" name="Right Arrow 21"/>
          <p:cNvSpPr/>
          <p:nvPr/>
        </p:nvSpPr>
        <p:spPr>
          <a:xfrm>
            <a:off x="6291327" y="4116414"/>
            <a:ext cx="365213" cy="313779"/>
          </a:xfrm>
          <a:prstGeom prst="rightArrow">
            <a:avLst/>
          </a:prstGeom>
          <a:solidFill>
            <a:srgbClr val="C0504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258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withEffect">
                                  <p:stCondLst>
                                    <p:cond delay="0"/>
                                  </p:stCondLst>
                                  <p:childTnLst>
                                    <p:animMotion origin="layout" path="M 0 0 L -0.25 0 E" pathEditMode="relative" ptsTypes="">
                                      <p:cBhvr>
                                        <p:cTn id="6" dur="2000" fill="hold"/>
                                        <p:tgtEl>
                                          <p:spTgt spid="20"/>
                                        </p:tgtEl>
                                        <p:attrNameLst>
                                          <p:attrName>ppt_x</p:attrName>
                                          <p:attrName>ppt_y</p:attrName>
                                        </p:attrNameLst>
                                      </p:cBhvr>
                                    </p:animMotion>
                                  </p:childTnLst>
                                </p:cTn>
                              </p:par>
                              <p:par>
                                <p:cTn id="7" presetID="35" presetClass="path" presetSubtype="0" accel="50000" decel="50000" fill="hold" nodeType="withEffect">
                                  <p:stCondLst>
                                    <p:cond delay="0"/>
                                  </p:stCondLst>
                                  <p:childTnLst>
                                    <p:animMotion origin="layout" path="M 0 0 L -0.25 0 E" pathEditMode="relative" ptsTypes="">
                                      <p:cBhvr>
                                        <p:cTn id="8" dur="2000" fill="hold"/>
                                        <p:tgtEl>
                                          <p:spTgt spid="2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NSTIC Policy Vulnerabilities</a:t>
            </a:r>
          </a:p>
        </p:txBody>
      </p:sp>
      <p:sp>
        <p:nvSpPr>
          <p:cNvPr id="4" name="Content Placeholder 1"/>
          <p:cNvSpPr>
            <a:spLocks noGrp="1"/>
          </p:cNvSpPr>
          <p:nvPr>
            <p:ph idx="1"/>
          </p:nvPr>
        </p:nvSpPr>
        <p:spPr>
          <a:xfrm>
            <a:off x="685800" y="1066800"/>
            <a:ext cx="7772400" cy="5029200"/>
          </a:xfrm>
        </p:spPr>
        <p:txBody>
          <a:bodyPr>
            <a:noAutofit/>
          </a:bodyPr>
          <a:lstStyle/>
          <a:p>
            <a:r>
              <a:rPr lang="en-US" sz="2400" dirty="0"/>
              <a:t>FIPPs May not be a Silver Bullet</a:t>
            </a:r>
          </a:p>
          <a:p>
            <a:r>
              <a:rPr lang="en-US" sz="2400" dirty="0"/>
              <a:t>Data Usage Policies will Favor IdPs or Relying Parties, Not Users’ Privacy</a:t>
            </a:r>
          </a:p>
          <a:p>
            <a:r>
              <a:rPr lang="en-US" sz="2400" dirty="0"/>
              <a:t>Identity Providers will Create Centralized Databases of Personal and Transaction Information</a:t>
            </a:r>
          </a:p>
          <a:p>
            <a:pPr lvl="1"/>
            <a:r>
              <a:rPr lang="en-US" sz="2000" dirty="0" smtClean="0"/>
              <a:t>Retail </a:t>
            </a:r>
            <a:r>
              <a:rPr lang="en-US" sz="2000" dirty="0"/>
              <a:t>vs. Wholesale Privacy</a:t>
            </a:r>
          </a:p>
          <a:p>
            <a:pPr lvl="1"/>
            <a:r>
              <a:rPr lang="en-US" sz="2000" dirty="0" smtClean="0"/>
              <a:t>Identity Providers’ </a:t>
            </a:r>
            <a:r>
              <a:rPr lang="en-US" sz="2000" dirty="0"/>
              <a:t>Effect on Anonymity</a:t>
            </a:r>
          </a:p>
          <a:p>
            <a:pPr lvl="1"/>
            <a:r>
              <a:rPr lang="en-US" sz="2000" dirty="0" smtClean="0"/>
              <a:t>Identity </a:t>
            </a:r>
            <a:r>
              <a:rPr lang="en-US" sz="2000" dirty="0"/>
              <a:t>Provider Databases</a:t>
            </a:r>
          </a:p>
          <a:p>
            <a:pPr lvl="1"/>
            <a:r>
              <a:rPr lang="en-US" sz="2000" dirty="0" smtClean="0"/>
              <a:t>Using </a:t>
            </a:r>
            <a:r>
              <a:rPr lang="en-US" sz="2000" dirty="0"/>
              <a:t>Multiple IdPs to Achieve Data Fragmentation</a:t>
            </a:r>
          </a:p>
          <a:p>
            <a:pPr lvl="1"/>
            <a:r>
              <a:rPr lang="en-US" sz="2000" dirty="0" smtClean="0"/>
              <a:t>IdPs </a:t>
            </a:r>
            <a:r>
              <a:rPr lang="en-US" sz="2000" dirty="0"/>
              <a:t>as Identity Reporting Agencies</a:t>
            </a:r>
          </a:p>
          <a:p>
            <a:endParaRPr lang="en-US" sz="2000" dirty="0"/>
          </a:p>
        </p:txBody>
      </p:sp>
    </p:spTree>
    <p:extLst>
      <p:ext uri="{BB962C8B-B14F-4D97-AF65-F5344CB8AC3E}">
        <p14:creationId xmlns:p14="http://schemas.microsoft.com/office/powerpoint/2010/main" val="129395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NSTIC Policy Vulnerabilities</a:t>
            </a:r>
            <a:endParaRPr lang="en-US" dirty="0"/>
          </a:p>
        </p:txBody>
      </p:sp>
      <p:sp>
        <p:nvSpPr>
          <p:cNvPr id="4" name="Content Placeholder 1"/>
          <p:cNvSpPr>
            <a:spLocks noGrp="1"/>
          </p:cNvSpPr>
          <p:nvPr>
            <p:ph idx="1"/>
          </p:nvPr>
        </p:nvSpPr>
        <p:spPr>
          <a:xfrm>
            <a:off x="685800" y="1066800"/>
            <a:ext cx="7772400" cy="5029200"/>
          </a:xfrm>
        </p:spPr>
        <p:txBody>
          <a:bodyPr>
            <a:noAutofit/>
          </a:bodyPr>
          <a:lstStyle/>
          <a:p>
            <a:r>
              <a:rPr lang="en-US" sz="2400" dirty="0"/>
              <a:t>Identity Providers Must Be Regulated</a:t>
            </a:r>
          </a:p>
          <a:p>
            <a:pPr lvl="1"/>
            <a:r>
              <a:rPr lang="en-US" sz="2000" dirty="0"/>
              <a:t>IdPs Not Required to be Identity Oracles</a:t>
            </a:r>
          </a:p>
          <a:p>
            <a:pPr lvl="1"/>
            <a:r>
              <a:rPr lang="en-US" sz="2000" dirty="0"/>
              <a:t>Accreditation’s Effect on IdP Behavior</a:t>
            </a:r>
          </a:p>
          <a:p>
            <a:r>
              <a:rPr lang="en-US" sz="2400" dirty="0"/>
              <a:t>User Rights will End Upon Data Policy Deletion</a:t>
            </a:r>
          </a:p>
        </p:txBody>
      </p:sp>
    </p:spTree>
    <p:extLst>
      <p:ext uri="{BB962C8B-B14F-4D97-AF65-F5344CB8AC3E}">
        <p14:creationId xmlns:p14="http://schemas.microsoft.com/office/powerpoint/2010/main" val="60681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Ending the IdP Relationship</a:t>
            </a:r>
            <a:endParaRPr lang="en-US" dirty="0"/>
          </a:p>
        </p:txBody>
      </p:sp>
      <p:sp>
        <p:nvSpPr>
          <p:cNvPr id="4" name="Rounded Rectangle 3"/>
          <p:cNvSpPr/>
          <p:nvPr/>
        </p:nvSpPr>
        <p:spPr>
          <a:xfrm>
            <a:off x="2395473" y="5091480"/>
            <a:ext cx="4164634" cy="112176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8" descr="C:\Users\Aaron\Documents\My Dropbox\Identity Finder\Marketing\Articles\NSTIC\Images\Arrow-Diago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4914795" y="1744882"/>
            <a:ext cx="1993901" cy="19939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8" descr="C:\Users\Aaron\Documents\My Dropbox\Identity Finder\Marketing\Articles\NSTIC\Images\Arrow-Diago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4189" y="1750486"/>
            <a:ext cx="1993901" cy="19939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9" descr="C:\Users\Aaron\Documents\My Dropbox\Identity Finder\Marketing\Articles\NSTIC\Images\Arrow-Horizontal.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178505" y="1328596"/>
            <a:ext cx="1866901" cy="177800"/>
          </a:xfrm>
          <a:prstGeom prst="rect">
            <a:avLst/>
          </a:prstGeom>
          <a:noFill/>
          <a:extLst>
            <a:ext uri="{909E8E84-426E-40DD-AFC4-6F175D3DCCD1}">
              <a14:hiddenFill xmlns:a14="http://schemas.microsoft.com/office/drawing/2010/main">
                <a:solidFill>
                  <a:srgbClr val="FFFFFF"/>
                </a:solidFill>
              </a14:hiddenFill>
            </a:ext>
          </a:extLst>
        </p:spPr>
      </p:pic>
      <p:sp>
        <p:nvSpPr>
          <p:cNvPr id="8" name="Arc 7"/>
          <p:cNvSpPr/>
          <p:nvPr/>
        </p:nvSpPr>
        <p:spPr>
          <a:xfrm rot="5400000" flipH="1" flipV="1">
            <a:off x="2863876" y="61263"/>
            <a:ext cx="610126" cy="1980863"/>
          </a:xfrm>
          <a:prstGeom prst="arc">
            <a:avLst>
              <a:gd name="adj1" fmla="val 16200000"/>
              <a:gd name="adj2" fmla="val 5249515"/>
            </a:avLst>
          </a:prstGeom>
          <a:ln>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9" name="Picture 3" descr="C:\Users\Aaron\Documents\My Dropbox\Identity Finder\Marketing\Articles\NSTIC\Images\Third Party.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98099" y="1120135"/>
            <a:ext cx="4191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C:\Users\Aaron\Documents\My Dropbox\Identity Finder\Marketing\Articles\NSTIC\Images\Relying Party_new.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2990" y="3841107"/>
            <a:ext cx="6096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 descr="C:\Users\Aaron\Documents\My Dropbox\Identity Finder\Marketing\Articles\NSTIC\Images\Us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38010" y="3869156"/>
            <a:ext cx="3683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 descr="C:\Users\Aaron\Documents\My Dropbox\Identity Finder\Marketing\Articles\NSTIC\Images\IdentityProvider_med.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49190" y="1158235"/>
            <a:ext cx="457200" cy="508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C:\Users\Aaron\Documents\My Dropbox\Identity Finder\Marketing\Articles\NSTIC\Images\Attribute Provider.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62882" y="1051696"/>
            <a:ext cx="736600" cy="69850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446993" y="4437129"/>
            <a:ext cx="527709" cy="307777"/>
          </a:xfrm>
          <a:prstGeom prst="rect">
            <a:avLst/>
          </a:prstGeom>
          <a:noFill/>
        </p:spPr>
        <p:txBody>
          <a:bodyPr wrap="none" rtlCol="0">
            <a:spAutoFit/>
          </a:bodyPr>
          <a:lstStyle/>
          <a:p>
            <a:r>
              <a:rPr lang="en-US" sz="1400" b="1" dirty="0" smtClean="0">
                <a:solidFill>
                  <a:schemeClr val="bg1">
                    <a:lumMod val="50000"/>
                  </a:schemeClr>
                </a:solidFill>
              </a:rPr>
              <a:t>User</a:t>
            </a:r>
            <a:endParaRPr lang="en-US" sz="1400" b="1" dirty="0">
              <a:solidFill>
                <a:schemeClr val="bg1">
                  <a:lumMod val="50000"/>
                </a:schemeClr>
              </a:solidFill>
            </a:endParaRPr>
          </a:p>
        </p:txBody>
      </p:sp>
      <p:sp>
        <p:nvSpPr>
          <p:cNvPr id="15" name="TextBox 14"/>
          <p:cNvSpPr txBox="1"/>
          <p:nvPr/>
        </p:nvSpPr>
        <p:spPr>
          <a:xfrm>
            <a:off x="4007285" y="4379978"/>
            <a:ext cx="926536" cy="523220"/>
          </a:xfrm>
          <a:prstGeom prst="rect">
            <a:avLst/>
          </a:prstGeom>
          <a:noFill/>
        </p:spPr>
        <p:txBody>
          <a:bodyPr wrap="none" rtlCol="0">
            <a:spAutoFit/>
          </a:bodyPr>
          <a:lstStyle/>
          <a:p>
            <a:pPr algn="ctr"/>
            <a:r>
              <a:rPr lang="en-US" sz="1400" b="1" dirty="0" smtClean="0">
                <a:solidFill>
                  <a:schemeClr val="bg1">
                    <a:lumMod val="50000"/>
                  </a:schemeClr>
                </a:solidFill>
              </a:rPr>
              <a:t>Relying</a:t>
            </a:r>
          </a:p>
          <a:p>
            <a:pPr algn="ctr"/>
            <a:r>
              <a:rPr lang="en-US" sz="1400" b="1" dirty="0" smtClean="0">
                <a:solidFill>
                  <a:schemeClr val="bg1">
                    <a:lumMod val="50000"/>
                  </a:schemeClr>
                </a:solidFill>
              </a:rPr>
              <a:t>Party (RP)</a:t>
            </a:r>
            <a:endParaRPr lang="en-US" sz="1400" b="1" dirty="0">
              <a:solidFill>
                <a:schemeClr val="bg1">
                  <a:lumMod val="50000"/>
                </a:schemeClr>
              </a:solidFill>
            </a:endParaRPr>
          </a:p>
        </p:txBody>
      </p:sp>
      <p:sp>
        <p:nvSpPr>
          <p:cNvPr id="16" name="TextBox 15"/>
          <p:cNvSpPr txBox="1"/>
          <p:nvPr/>
        </p:nvSpPr>
        <p:spPr>
          <a:xfrm>
            <a:off x="6765893" y="4464114"/>
            <a:ext cx="883512" cy="523220"/>
          </a:xfrm>
          <a:prstGeom prst="rect">
            <a:avLst/>
          </a:prstGeom>
          <a:noFill/>
        </p:spPr>
        <p:txBody>
          <a:bodyPr wrap="none" rtlCol="0">
            <a:spAutoFit/>
          </a:bodyPr>
          <a:lstStyle/>
          <a:p>
            <a:pPr algn="ctr"/>
            <a:r>
              <a:rPr lang="en-US" sz="1400" b="1" dirty="0" smtClean="0">
                <a:solidFill>
                  <a:schemeClr val="bg1">
                    <a:lumMod val="50000"/>
                  </a:schemeClr>
                </a:solidFill>
              </a:rPr>
              <a:t>Parent</a:t>
            </a:r>
          </a:p>
          <a:p>
            <a:pPr algn="ctr"/>
            <a:r>
              <a:rPr lang="en-US" sz="1400" b="1" dirty="0" smtClean="0">
                <a:solidFill>
                  <a:schemeClr val="bg1">
                    <a:lumMod val="50000"/>
                  </a:schemeClr>
                </a:solidFill>
              </a:rPr>
              <a:t>Company</a:t>
            </a:r>
            <a:endParaRPr lang="en-US" sz="1400" b="1" dirty="0">
              <a:solidFill>
                <a:schemeClr val="bg1">
                  <a:lumMod val="50000"/>
                </a:schemeClr>
              </a:solidFill>
            </a:endParaRPr>
          </a:p>
        </p:txBody>
      </p:sp>
      <p:sp>
        <p:nvSpPr>
          <p:cNvPr id="17" name="TextBox 16"/>
          <p:cNvSpPr txBox="1"/>
          <p:nvPr/>
        </p:nvSpPr>
        <p:spPr>
          <a:xfrm>
            <a:off x="6705396" y="1692689"/>
            <a:ext cx="1004507" cy="307777"/>
          </a:xfrm>
          <a:prstGeom prst="rect">
            <a:avLst/>
          </a:prstGeom>
          <a:noFill/>
        </p:spPr>
        <p:txBody>
          <a:bodyPr wrap="none" rtlCol="0">
            <a:spAutoFit/>
          </a:bodyPr>
          <a:lstStyle/>
          <a:p>
            <a:pPr algn="ctr"/>
            <a:r>
              <a:rPr lang="en-US" sz="1400" b="1" dirty="0" smtClean="0">
                <a:solidFill>
                  <a:schemeClr val="bg1">
                    <a:lumMod val="50000"/>
                  </a:schemeClr>
                </a:solidFill>
              </a:rPr>
              <a:t>Third Party</a:t>
            </a:r>
            <a:endParaRPr lang="en-US" sz="1400" b="1" dirty="0">
              <a:solidFill>
                <a:schemeClr val="bg1">
                  <a:lumMod val="50000"/>
                </a:schemeClr>
              </a:solidFill>
            </a:endParaRPr>
          </a:p>
        </p:txBody>
      </p:sp>
      <p:sp>
        <p:nvSpPr>
          <p:cNvPr id="18" name="TextBox 17"/>
          <p:cNvSpPr txBox="1"/>
          <p:nvPr/>
        </p:nvSpPr>
        <p:spPr>
          <a:xfrm>
            <a:off x="3872239" y="1643657"/>
            <a:ext cx="1211101" cy="523220"/>
          </a:xfrm>
          <a:prstGeom prst="rect">
            <a:avLst/>
          </a:prstGeom>
          <a:noFill/>
        </p:spPr>
        <p:txBody>
          <a:bodyPr wrap="none" rtlCol="0">
            <a:spAutoFit/>
          </a:bodyPr>
          <a:lstStyle/>
          <a:p>
            <a:pPr algn="ctr"/>
            <a:r>
              <a:rPr lang="en-US" sz="1400" b="1" dirty="0" smtClean="0">
                <a:solidFill>
                  <a:schemeClr val="bg1">
                    <a:lumMod val="50000"/>
                  </a:schemeClr>
                </a:solidFill>
              </a:rPr>
              <a:t>Identity</a:t>
            </a:r>
          </a:p>
          <a:p>
            <a:pPr algn="ctr"/>
            <a:r>
              <a:rPr lang="en-US" sz="1400" b="1" dirty="0" smtClean="0">
                <a:solidFill>
                  <a:schemeClr val="bg1">
                    <a:lumMod val="50000"/>
                  </a:schemeClr>
                </a:solidFill>
              </a:rPr>
              <a:t>Provider (IdP)</a:t>
            </a:r>
            <a:endParaRPr lang="en-US" sz="1400" b="1" dirty="0">
              <a:solidFill>
                <a:schemeClr val="bg1">
                  <a:lumMod val="50000"/>
                </a:schemeClr>
              </a:solidFill>
            </a:endParaRPr>
          </a:p>
        </p:txBody>
      </p:sp>
      <p:sp>
        <p:nvSpPr>
          <p:cNvPr id="19" name="TextBox 18"/>
          <p:cNvSpPr txBox="1"/>
          <p:nvPr/>
        </p:nvSpPr>
        <p:spPr>
          <a:xfrm>
            <a:off x="1290184" y="1749134"/>
            <a:ext cx="888321" cy="523220"/>
          </a:xfrm>
          <a:prstGeom prst="rect">
            <a:avLst/>
          </a:prstGeom>
          <a:noFill/>
        </p:spPr>
        <p:txBody>
          <a:bodyPr wrap="none" rtlCol="0">
            <a:spAutoFit/>
          </a:bodyPr>
          <a:lstStyle/>
          <a:p>
            <a:pPr algn="ctr"/>
            <a:r>
              <a:rPr lang="en-US" sz="1400" b="1" dirty="0" smtClean="0">
                <a:solidFill>
                  <a:schemeClr val="bg1">
                    <a:lumMod val="50000"/>
                  </a:schemeClr>
                </a:solidFill>
              </a:rPr>
              <a:t>Attribute</a:t>
            </a:r>
          </a:p>
          <a:p>
            <a:pPr algn="ctr"/>
            <a:r>
              <a:rPr lang="en-US" sz="1400" b="1" dirty="0" smtClean="0">
                <a:solidFill>
                  <a:schemeClr val="bg1">
                    <a:lumMod val="50000"/>
                  </a:schemeClr>
                </a:solidFill>
              </a:rPr>
              <a:t>Providers</a:t>
            </a:r>
            <a:endParaRPr lang="en-US" sz="1400" b="1" dirty="0">
              <a:solidFill>
                <a:schemeClr val="bg1">
                  <a:lumMod val="50000"/>
                </a:schemeClr>
              </a:solidFill>
            </a:endParaRPr>
          </a:p>
        </p:txBody>
      </p:sp>
      <p:pic>
        <p:nvPicPr>
          <p:cNvPr id="20" name="Picture 13" descr="C:\Users\Aaron\Documents\My Dropbox\Identity Finder\Marketing\Articles\NSTIC\Images\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58466" y="3583581"/>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1" descr="C:\Users\Aaron\Documents\My Dropbox\Identity Finder\Marketing\Articles\NSTIC\Images\Attributes from AP.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70409" y="1145990"/>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4" descr="C:\Users\Aaron\Documents\My Dropbox\Identity Finder\Marketing\Articles\NSTIC\Images\2.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30770" y="1301579"/>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Aaron\Documents\My Dropbox\Identity Finder\Marketing\Articles\NSTIC\Images\$_white.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50090" y="709115"/>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3" descr="C:\Users\Aaron\Documents\My Dropbox\Identity Finder\Marketing\Articles\NSTIC\Images\Scroll32x32-2.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39005" y="2595036"/>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1" descr="C:\Users\Aaron\Documents\My Dropbox\Identity Finder\Marketing\Articles\NSTIC\Images\User Attributes.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77723" y="3218904"/>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1" descr="C:\Users\Aaron\Documents\My Dropbox\Identity Finder\Marketing\Articles\NSTIC\Images\Attributes from AP.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77723" y="2720782"/>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4" descr="C:\Users\Aaron\Documents\My Dropbox\Identity Finder\Marketing\Articles\NSTIC\Images\Receipt_light.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229459" y="2019240"/>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9" descr="C:\Users\Aaron\Documents\My Dropbox\Identity Finder\Marketing\Articles\NSTIC\Images\Arrow-Horizontal.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2145" y="1326979"/>
            <a:ext cx="1866901" cy="1778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31" descr="C:\Users\Aaron\Documents\My Dropbox\Identity Finder\Marketing\Articles\NSTIC\Images\Attributes from AP.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91351" y="1168851"/>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34" descr="C:\Users\Aaron\Documents\My Dropbox\Identity Finder\Marketing\Articles\NSTIC\Images\Receipt_light.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237916" y="1272535"/>
            <a:ext cx="228600" cy="279400"/>
          </a:xfrm>
          <a:prstGeom prst="rect">
            <a:avLst/>
          </a:prstGeom>
          <a:noFill/>
          <a:extLst>
            <a:ext uri="{909E8E84-426E-40DD-AFC4-6F175D3DCCD1}">
              <a14:hiddenFill xmlns:a14="http://schemas.microsoft.com/office/drawing/2010/main">
                <a:solidFill>
                  <a:srgbClr val="FFFFFF"/>
                </a:solidFill>
              </a14:hiddenFill>
            </a:ext>
          </a:extLst>
        </p:spPr>
      </p:pic>
      <p:sp>
        <p:nvSpPr>
          <p:cNvPr id="31" name="Arc 30"/>
          <p:cNvSpPr/>
          <p:nvPr/>
        </p:nvSpPr>
        <p:spPr>
          <a:xfrm rot="5400000" flipH="1">
            <a:off x="5597338" y="-60516"/>
            <a:ext cx="610126" cy="2224419"/>
          </a:xfrm>
          <a:prstGeom prst="arc">
            <a:avLst>
              <a:gd name="adj1" fmla="val 16200000"/>
              <a:gd name="adj2" fmla="val 5249515"/>
            </a:avLst>
          </a:prstGeom>
          <a:ln>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2" name="Picture 3" descr="C:\Users\Aaron\Documents\My Dropbox\Identity Finder\Marketing\Articles\NSTIC\Images\$_white.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94331" y="709115"/>
            <a:ext cx="190500" cy="2921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5" descr="C:\Users\Aaron\Documents\My Dropbox\Identity Finder\Marketing\Articles\NSTIC\Images\no.pn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670409" y="2526440"/>
            <a:ext cx="441992" cy="441992"/>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5" descr="C:\Users\Aaron\Documents\My Dropbox\Identity Finder\Marketing\Articles\NSTIC\Images\3.pn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800495" y="1297935"/>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1" descr="C:\Users\Aaron\Documents\My Dropbox\Identity Finder\Marketing\Articles\NSTIC\Images\User Attributes.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91351" y="1643657"/>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3" descr="C:\Users\Aaron\Documents\My Dropbox\Identity Finder\Marketing\Articles\NSTIC\Images\Receipt_dark.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724400" y="5756426"/>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1" descr="C:\Users\Aaron\Documents\My Dropbox\Identity Finder\Marketing\Articles\NSTIC\Images\Attributes from AP.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78350" y="5236748"/>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12" descr="C:\Users\Aaron\Documents\My Dropbox\Identity Finder\Marketing\Articles\NSTIC\Images\$.pn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03415" y="5338348"/>
            <a:ext cx="190500" cy="292100"/>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p:cNvSpPr txBox="1"/>
          <p:nvPr/>
        </p:nvSpPr>
        <p:spPr>
          <a:xfrm>
            <a:off x="3119975" y="5268954"/>
            <a:ext cx="1311578" cy="430887"/>
          </a:xfrm>
          <a:prstGeom prst="rect">
            <a:avLst/>
          </a:prstGeom>
          <a:noFill/>
        </p:spPr>
        <p:txBody>
          <a:bodyPr wrap="none" rtlCol="0">
            <a:spAutoFit/>
          </a:bodyPr>
          <a:lstStyle/>
          <a:p>
            <a:r>
              <a:rPr lang="en-US" sz="1100" b="1" dirty="0" smtClean="0">
                <a:solidFill>
                  <a:schemeClr val="tx1">
                    <a:lumMod val="65000"/>
                    <a:lumOff val="35000"/>
                  </a:schemeClr>
                </a:solidFill>
              </a:rPr>
              <a:t>Attributes from</a:t>
            </a:r>
          </a:p>
          <a:p>
            <a:r>
              <a:rPr lang="en-US" sz="1100" b="1" dirty="0" smtClean="0">
                <a:solidFill>
                  <a:schemeClr val="tx1">
                    <a:lumMod val="65000"/>
                    <a:lumOff val="35000"/>
                  </a:schemeClr>
                </a:solidFill>
              </a:rPr>
              <a:t>Attribute Providers</a:t>
            </a:r>
          </a:p>
        </p:txBody>
      </p:sp>
      <p:sp>
        <p:nvSpPr>
          <p:cNvPr id="40" name="TextBox 39"/>
          <p:cNvSpPr txBox="1"/>
          <p:nvPr/>
        </p:nvSpPr>
        <p:spPr>
          <a:xfrm>
            <a:off x="3119975" y="5713819"/>
            <a:ext cx="1603324" cy="261610"/>
          </a:xfrm>
          <a:prstGeom prst="rect">
            <a:avLst/>
          </a:prstGeom>
          <a:noFill/>
        </p:spPr>
        <p:txBody>
          <a:bodyPr wrap="none" rtlCol="0">
            <a:spAutoFit/>
          </a:bodyPr>
          <a:lstStyle/>
          <a:p>
            <a:r>
              <a:rPr lang="en-US" sz="1100" b="1" dirty="0" smtClean="0">
                <a:solidFill>
                  <a:schemeClr val="tx1">
                    <a:lumMod val="65000"/>
                    <a:lumOff val="35000"/>
                  </a:schemeClr>
                </a:solidFill>
              </a:rPr>
              <a:t>Transaction Information</a:t>
            </a:r>
          </a:p>
        </p:txBody>
      </p:sp>
      <p:sp>
        <p:nvSpPr>
          <p:cNvPr id="41" name="TextBox 40"/>
          <p:cNvSpPr txBox="1"/>
          <p:nvPr/>
        </p:nvSpPr>
        <p:spPr>
          <a:xfrm>
            <a:off x="5186293" y="5282932"/>
            <a:ext cx="891591" cy="430887"/>
          </a:xfrm>
          <a:prstGeom prst="rect">
            <a:avLst/>
          </a:prstGeom>
          <a:noFill/>
        </p:spPr>
        <p:txBody>
          <a:bodyPr wrap="none" rtlCol="0">
            <a:spAutoFit/>
          </a:bodyPr>
          <a:lstStyle/>
          <a:p>
            <a:r>
              <a:rPr lang="en-US" sz="1100" b="1" dirty="0" smtClean="0">
                <a:solidFill>
                  <a:schemeClr val="tx1">
                    <a:lumMod val="65000"/>
                    <a:lumOff val="35000"/>
                  </a:schemeClr>
                </a:solidFill>
              </a:rPr>
              <a:t>Money or </a:t>
            </a:r>
          </a:p>
          <a:p>
            <a:r>
              <a:rPr lang="en-US" sz="1100" b="1" dirty="0" smtClean="0">
                <a:solidFill>
                  <a:schemeClr val="tx1">
                    <a:lumMod val="65000"/>
                    <a:lumOff val="35000"/>
                  </a:schemeClr>
                </a:solidFill>
              </a:rPr>
              <a:t>Other Value</a:t>
            </a:r>
          </a:p>
        </p:txBody>
      </p:sp>
      <p:pic>
        <p:nvPicPr>
          <p:cNvPr id="42" name="Picture 3" descr="C:\Users\Aaron\Documents\My Dropbox\Identity Finder\Marketing\Articles\NSTIC\Images\Scroll32x32-2.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55764" y="570374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p:cNvSpPr txBox="1"/>
          <p:nvPr/>
        </p:nvSpPr>
        <p:spPr>
          <a:xfrm>
            <a:off x="5186293" y="5732048"/>
            <a:ext cx="1226618" cy="261610"/>
          </a:xfrm>
          <a:prstGeom prst="rect">
            <a:avLst/>
          </a:prstGeom>
          <a:noFill/>
        </p:spPr>
        <p:txBody>
          <a:bodyPr wrap="none" rtlCol="0">
            <a:spAutoFit/>
          </a:bodyPr>
          <a:lstStyle/>
          <a:p>
            <a:r>
              <a:rPr lang="en-US" sz="1100" b="1" dirty="0" smtClean="0">
                <a:solidFill>
                  <a:schemeClr val="tx1">
                    <a:lumMod val="65000"/>
                    <a:lumOff val="35000"/>
                  </a:schemeClr>
                </a:solidFill>
              </a:rPr>
              <a:t>Data Usage Policy</a:t>
            </a:r>
          </a:p>
        </p:txBody>
      </p:sp>
      <p:pic>
        <p:nvPicPr>
          <p:cNvPr id="44" name="Picture 16" descr="C:\Users\Aaron\Documents\My Dropbox\Identity Finder\Marketing\Articles\NSTIC\Images\4.png"/>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856112" y="1669057"/>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 descr="C:\Users\Aaron\Documents\My Dropbox\Identity Finder\Marketing\Articles\NSTIC\Images\Parent Company Box and IdP.png"/>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64749" y="3812222"/>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9" descr="C:\Users\Aaron\Documents\My Dropbox\Identity Finder\Marketing\Articles\NSTIC\Images\Arrow-Horizontal.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4830236" y="4125476"/>
            <a:ext cx="1866901" cy="177800"/>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11" descr="C:\Users\Aaron\Documents\My Dropbox\Identity Finder\Marketing\Articles\NSTIC\Images\User Attributes.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58941" y="4333948"/>
            <a:ext cx="5207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31" descr="C:\Users\Aaron\Documents\My Dropbox\Identity Finder\Marketing\Articles\NSTIC\Images\Attributes from AP.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58941" y="3835826"/>
            <a:ext cx="5207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34" descr="C:\Users\Aaron\Documents\My Dropbox\Identity Finder\Marketing\Articles\NSTIC\Images\Receipt_light.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38531" y="4074675"/>
            <a:ext cx="228600" cy="279400"/>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17" descr="C:\Users\Aaron\Documents\My Dropbox\Identity Finder\Marketing\Articles\NSTIC\Images\5.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509553" y="4083476"/>
            <a:ext cx="2286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34" descr="C:\Users\Aaron\Documents\My Dropbox\Identity Finder\Marketing\Articles\NSTIC\Images\Receipt_light.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97778" y="1261246"/>
            <a:ext cx="228600" cy="27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58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9"/>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NSTIC Policy Vulnerabilities</a:t>
            </a:r>
            <a:endParaRPr lang="en-US" dirty="0"/>
          </a:p>
        </p:txBody>
      </p:sp>
      <p:sp>
        <p:nvSpPr>
          <p:cNvPr id="4" name="Content Placeholder 1"/>
          <p:cNvSpPr>
            <a:spLocks noGrp="1"/>
          </p:cNvSpPr>
          <p:nvPr>
            <p:ph idx="1"/>
          </p:nvPr>
        </p:nvSpPr>
        <p:spPr>
          <a:xfrm>
            <a:off x="685800" y="1066800"/>
            <a:ext cx="7772400" cy="5029200"/>
          </a:xfrm>
        </p:spPr>
        <p:txBody>
          <a:bodyPr>
            <a:noAutofit/>
          </a:bodyPr>
          <a:lstStyle/>
          <a:p>
            <a:r>
              <a:rPr lang="en-US" sz="2400" dirty="0"/>
              <a:t>Identity Credentials will be Analogous to an Internet “Power of Attorney” Without Procedural Safeguards</a:t>
            </a:r>
          </a:p>
          <a:p>
            <a:r>
              <a:rPr lang="en-US" sz="2400" dirty="0"/>
              <a:t>NSTIC Credentials will Create New Identity Theft Vectors</a:t>
            </a:r>
          </a:p>
          <a:p>
            <a:r>
              <a:rPr lang="en-US" sz="2400" dirty="0"/>
              <a:t>Unregulated Relying Parties May Use NSTIC IDs to Over-Identify Users</a:t>
            </a:r>
          </a:p>
          <a:p>
            <a:r>
              <a:rPr lang="en-US" sz="2400" dirty="0"/>
              <a:t>NSTIC Must Provide Recourse to Correct False Information or Damage to Reputation</a:t>
            </a:r>
          </a:p>
          <a:p>
            <a:r>
              <a:rPr lang="en-US" sz="2400" dirty="0"/>
              <a:t>NSTIC May be Similar to, but is Not a “National ID”</a:t>
            </a:r>
          </a:p>
        </p:txBody>
      </p:sp>
    </p:spTree>
    <p:extLst>
      <p:ext uri="{BB962C8B-B14F-4D97-AF65-F5344CB8AC3E}">
        <p14:creationId xmlns:p14="http://schemas.microsoft.com/office/powerpoint/2010/main" val="3901777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NSTIC is Not a National ID</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620285659"/>
              </p:ext>
            </p:extLst>
          </p:nvPr>
        </p:nvGraphicFramePr>
        <p:xfrm>
          <a:off x="777922" y="777923"/>
          <a:ext cx="7328848" cy="5449924"/>
        </p:xfrm>
        <a:graphic>
          <a:graphicData uri="http://schemas.openxmlformats.org/drawingml/2006/table">
            <a:tbl>
              <a:tblPr firstRow="1" firstCol="1" bandRow="1">
                <a:tableStyleId>{5C22544A-7EE6-4342-B048-85BDC9FD1C3A}</a:tableStyleId>
              </a:tblPr>
              <a:tblGrid>
                <a:gridCol w="3002508"/>
                <a:gridCol w="4326340"/>
              </a:tblGrid>
              <a:tr h="323687">
                <a:tc>
                  <a:txBody>
                    <a:bodyPr/>
                    <a:lstStyle/>
                    <a:p>
                      <a:pPr marL="0" marR="0" algn="just">
                        <a:spcBef>
                          <a:spcPts val="600"/>
                        </a:spcBef>
                        <a:spcAft>
                          <a:spcPts val="0"/>
                        </a:spcAft>
                      </a:pPr>
                      <a:r>
                        <a:rPr lang="en-US" sz="1600" dirty="0">
                          <a:solidFill>
                            <a:schemeClr val="tx1"/>
                          </a:solidFill>
                          <a:effectLst/>
                        </a:rPr>
                        <a:t>How NSTIC is Not Like a National ID</a:t>
                      </a:r>
                      <a:endParaRPr lang="en-US" sz="1600" dirty="0">
                        <a:solidFill>
                          <a:schemeClr val="tx1"/>
                        </a:solidFill>
                        <a:effectLst/>
                        <a:latin typeface="Interstate-Light"/>
                        <a:ea typeface="Calibri"/>
                        <a:cs typeface="Times New Roman"/>
                      </a:endParaRPr>
                    </a:p>
                  </a:txBody>
                  <a:tcPr marL="59731" marR="59731" marT="0" marB="0"/>
                </a:tc>
                <a:tc>
                  <a:txBody>
                    <a:bodyPr/>
                    <a:lstStyle/>
                    <a:p>
                      <a:pPr marL="0" marR="0" algn="just">
                        <a:spcBef>
                          <a:spcPts val="600"/>
                        </a:spcBef>
                        <a:spcAft>
                          <a:spcPts val="0"/>
                        </a:spcAft>
                      </a:pPr>
                      <a:r>
                        <a:rPr lang="en-US" sz="1600">
                          <a:solidFill>
                            <a:schemeClr val="tx1"/>
                          </a:solidFill>
                          <a:effectLst/>
                        </a:rPr>
                        <a:t>How NSTIC Might be Like a National ID</a:t>
                      </a:r>
                      <a:endParaRPr lang="en-US" sz="1600">
                        <a:solidFill>
                          <a:schemeClr val="tx1"/>
                        </a:solidFill>
                        <a:effectLst/>
                        <a:latin typeface="Interstate-Light"/>
                        <a:ea typeface="Calibri"/>
                        <a:cs typeface="Times New Roman"/>
                      </a:endParaRPr>
                    </a:p>
                  </a:txBody>
                  <a:tcPr marL="59731" marR="59731" marT="0" marB="0"/>
                </a:tc>
              </a:tr>
              <a:tr h="1409358">
                <a:tc>
                  <a:txBody>
                    <a:bodyPr/>
                    <a:lstStyle/>
                    <a:p>
                      <a:pPr marL="0" marR="0" algn="l">
                        <a:spcBef>
                          <a:spcPts val="600"/>
                        </a:spcBef>
                        <a:spcAft>
                          <a:spcPts val="0"/>
                        </a:spcAft>
                      </a:pPr>
                      <a:r>
                        <a:rPr lang="en-US" sz="1600" b="0" dirty="0">
                          <a:solidFill>
                            <a:schemeClr val="tx1"/>
                          </a:solidFill>
                          <a:effectLst/>
                        </a:rPr>
                        <a:t>NSTIC credentials are not owned, issued, or managed by the Federal Government, except for IDs issued to government employees.</a:t>
                      </a:r>
                      <a:endParaRPr lang="en-US" sz="1600" b="0" dirty="0">
                        <a:solidFill>
                          <a:schemeClr val="tx1"/>
                        </a:solidFill>
                        <a:effectLst/>
                        <a:latin typeface="Interstate-Light"/>
                        <a:ea typeface="Calibri"/>
                        <a:cs typeface="Times New Roman"/>
                      </a:endParaRPr>
                    </a:p>
                  </a:txBody>
                  <a:tcPr marL="59731" marR="59731" marT="0" marB="0"/>
                </a:tc>
                <a:tc>
                  <a:txBody>
                    <a:bodyPr/>
                    <a:lstStyle/>
                    <a:p>
                      <a:pPr marL="0" marR="0" algn="l">
                        <a:spcBef>
                          <a:spcPts val="600"/>
                        </a:spcBef>
                        <a:spcAft>
                          <a:spcPts val="0"/>
                        </a:spcAft>
                      </a:pPr>
                      <a:r>
                        <a:rPr lang="en-US" sz="1600" dirty="0">
                          <a:solidFill>
                            <a:schemeClr val="tx1"/>
                          </a:solidFill>
                          <a:effectLst/>
                        </a:rPr>
                        <a:t>If adopted by a majority of state governments, NSTIC credentials could become standard in State IDs and drivers licenses. The Federal Government could also embed an NSTIC credential in passports.</a:t>
                      </a:r>
                      <a:endParaRPr lang="en-US" sz="1600" dirty="0">
                        <a:solidFill>
                          <a:schemeClr val="tx1"/>
                        </a:solidFill>
                        <a:effectLst/>
                        <a:latin typeface="Interstate-Light"/>
                        <a:ea typeface="Calibri"/>
                        <a:cs typeface="Times New Roman"/>
                      </a:endParaRPr>
                    </a:p>
                  </a:txBody>
                  <a:tcPr marL="59731" marR="59731" marT="0" marB="0"/>
                </a:tc>
              </a:tr>
              <a:tr h="1364776">
                <a:tc>
                  <a:txBody>
                    <a:bodyPr/>
                    <a:lstStyle/>
                    <a:p>
                      <a:pPr marL="0" marR="0" algn="l">
                        <a:spcBef>
                          <a:spcPts val="600"/>
                        </a:spcBef>
                        <a:spcAft>
                          <a:spcPts val="0"/>
                        </a:spcAft>
                      </a:pPr>
                      <a:r>
                        <a:rPr lang="en-US" sz="1600" b="0" dirty="0">
                          <a:solidFill>
                            <a:schemeClr val="tx1"/>
                          </a:solidFill>
                          <a:effectLst/>
                        </a:rPr>
                        <a:t>Identity Provider Databases are not under government control, except for a few run by the Federal Government for government employees.</a:t>
                      </a:r>
                      <a:endParaRPr lang="en-US" sz="1600" b="0" dirty="0">
                        <a:solidFill>
                          <a:schemeClr val="tx1"/>
                        </a:solidFill>
                        <a:effectLst/>
                        <a:latin typeface="Interstate-Light"/>
                        <a:ea typeface="Calibri"/>
                        <a:cs typeface="Times New Roman"/>
                      </a:endParaRPr>
                    </a:p>
                  </a:txBody>
                  <a:tcPr marL="59731" marR="59731" marT="0" marB="0"/>
                </a:tc>
                <a:tc>
                  <a:txBody>
                    <a:bodyPr/>
                    <a:lstStyle/>
                    <a:p>
                      <a:pPr marL="0" marR="0" algn="l">
                        <a:spcBef>
                          <a:spcPts val="600"/>
                        </a:spcBef>
                        <a:spcAft>
                          <a:spcPts val="0"/>
                        </a:spcAft>
                      </a:pPr>
                      <a:r>
                        <a:rPr lang="en-US" sz="1600" dirty="0">
                          <a:solidFill>
                            <a:schemeClr val="tx1"/>
                          </a:solidFill>
                          <a:effectLst/>
                        </a:rPr>
                        <a:t>Identity and personal information which enters the Identity Ecosystem Marketplace is subject to very little protection against government search and seizure under the 4</a:t>
                      </a:r>
                      <a:r>
                        <a:rPr lang="en-US" sz="1600" baseline="30000" dirty="0">
                          <a:solidFill>
                            <a:schemeClr val="tx1"/>
                          </a:solidFill>
                          <a:effectLst/>
                        </a:rPr>
                        <a:t>th</a:t>
                      </a:r>
                      <a:r>
                        <a:rPr lang="en-US" sz="1600" dirty="0">
                          <a:solidFill>
                            <a:schemeClr val="tx1"/>
                          </a:solidFill>
                          <a:effectLst/>
                        </a:rPr>
                        <a:t> Amendment.</a:t>
                      </a:r>
                      <a:endParaRPr lang="en-US" sz="1600" dirty="0">
                        <a:solidFill>
                          <a:schemeClr val="tx1"/>
                        </a:solidFill>
                        <a:effectLst/>
                        <a:latin typeface="Interstate-Light"/>
                        <a:ea typeface="Calibri"/>
                        <a:cs typeface="Times New Roman"/>
                      </a:endParaRPr>
                    </a:p>
                  </a:txBody>
                  <a:tcPr marL="59731" marR="59731" marT="0" marB="0"/>
                </a:tc>
              </a:tr>
              <a:tr h="1456590">
                <a:tc>
                  <a:txBody>
                    <a:bodyPr/>
                    <a:lstStyle/>
                    <a:p>
                      <a:pPr marL="0" marR="0" algn="l">
                        <a:spcBef>
                          <a:spcPts val="600"/>
                        </a:spcBef>
                        <a:spcAft>
                          <a:spcPts val="0"/>
                        </a:spcAft>
                      </a:pPr>
                      <a:r>
                        <a:rPr lang="en-US" sz="1600" b="0" dirty="0">
                          <a:solidFill>
                            <a:schemeClr val="tx1"/>
                          </a:solidFill>
                          <a:effectLst/>
                        </a:rPr>
                        <a:t>NSTIC is voluntary for the private sector and private citizens.</a:t>
                      </a:r>
                      <a:endParaRPr lang="en-US" sz="1600" b="0" dirty="0">
                        <a:solidFill>
                          <a:schemeClr val="tx1"/>
                        </a:solidFill>
                        <a:effectLst/>
                        <a:latin typeface="Interstate-Light"/>
                        <a:ea typeface="Calibri"/>
                        <a:cs typeface="Times New Roman"/>
                      </a:endParaRPr>
                    </a:p>
                  </a:txBody>
                  <a:tcPr marL="59731" marR="59731" marT="0" marB="0"/>
                </a:tc>
                <a:tc>
                  <a:txBody>
                    <a:bodyPr/>
                    <a:lstStyle/>
                    <a:p>
                      <a:pPr marL="0" marR="0" algn="l">
                        <a:spcBef>
                          <a:spcPts val="600"/>
                        </a:spcBef>
                        <a:spcAft>
                          <a:spcPts val="0"/>
                        </a:spcAft>
                      </a:pPr>
                      <a:r>
                        <a:rPr lang="en-US" sz="1600" dirty="0">
                          <a:solidFill>
                            <a:schemeClr val="tx1"/>
                          </a:solidFill>
                          <a:effectLst/>
                        </a:rPr>
                        <a:t>If adopted by State governments, which control a substantial portion of the identification market, NSTIC credentials could become mandatory and displace private sector identity competitors.</a:t>
                      </a:r>
                      <a:endParaRPr lang="en-US" sz="1600" dirty="0">
                        <a:solidFill>
                          <a:schemeClr val="tx1"/>
                        </a:solidFill>
                        <a:effectLst/>
                        <a:latin typeface="Interstate-Light"/>
                        <a:ea typeface="Calibri"/>
                        <a:cs typeface="Times New Roman"/>
                      </a:endParaRPr>
                    </a:p>
                  </a:txBody>
                  <a:tcPr marL="59731" marR="59731" marT="0" marB="0"/>
                </a:tc>
              </a:tr>
              <a:tr h="647373">
                <a:tc>
                  <a:txBody>
                    <a:bodyPr/>
                    <a:lstStyle/>
                    <a:p>
                      <a:pPr marL="0" marR="0" algn="l">
                        <a:spcBef>
                          <a:spcPts val="600"/>
                        </a:spcBef>
                        <a:spcAft>
                          <a:spcPts val="0"/>
                        </a:spcAft>
                      </a:pPr>
                      <a:r>
                        <a:rPr lang="en-US" sz="1600" b="0" dirty="0">
                          <a:solidFill>
                            <a:schemeClr val="tx1"/>
                          </a:solidFill>
                          <a:effectLst/>
                        </a:rPr>
                        <a:t>NSTIC credentials are not yet required to access government benefits.</a:t>
                      </a:r>
                      <a:endParaRPr lang="en-US" sz="1600" b="0" dirty="0">
                        <a:solidFill>
                          <a:schemeClr val="tx1"/>
                        </a:solidFill>
                        <a:effectLst/>
                        <a:latin typeface="Interstate-Light"/>
                        <a:ea typeface="Calibri"/>
                        <a:cs typeface="Times New Roman"/>
                      </a:endParaRPr>
                    </a:p>
                  </a:txBody>
                  <a:tcPr marL="59731" marR="59731" marT="0" marB="0"/>
                </a:tc>
                <a:tc>
                  <a:txBody>
                    <a:bodyPr/>
                    <a:lstStyle/>
                    <a:p>
                      <a:pPr marL="0" marR="0" algn="l">
                        <a:spcBef>
                          <a:spcPts val="600"/>
                        </a:spcBef>
                        <a:spcAft>
                          <a:spcPts val="0"/>
                        </a:spcAft>
                      </a:pPr>
                      <a:r>
                        <a:rPr lang="en-US" sz="1600" dirty="0">
                          <a:solidFill>
                            <a:schemeClr val="tx1"/>
                          </a:solidFill>
                          <a:effectLst/>
                        </a:rPr>
                        <a:t>Access to electronic government services may one day require an NSTIC credential.</a:t>
                      </a:r>
                      <a:endParaRPr lang="en-US" sz="1600" dirty="0">
                        <a:solidFill>
                          <a:schemeClr val="tx1"/>
                        </a:solidFill>
                        <a:effectLst/>
                        <a:latin typeface="Interstate-Light"/>
                        <a:ea typeface="Calibri"/>
                        <a:cs typeface="Times New Roman"/>
                      </a:endParaRPr>
                    </a:p>
                  </a:txBody>
                  <a:tcPr marL="59731" marR="59731" marT="0" marB="0"/>
                </a:tc>
              </a:tr>
            </a:tbl>
          </a:graphicData>
        </a:graphic>
      </p:graphicFrame>
    </p:spTree>
    <p:extLst>
      <p:ext uri="{BB962C8B-B14F-4D97-AF65-F5344CB8AC3E}">
        <p14:creationId xmlns:p14="http://schemas.microsoft.com/office/powerpoint/2010/main" val="39019396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US" dirty="0" smtClean="0"/>
              <a:t>Identity </a:t>
            </a:r>
            <a:r>
              <a:rPr lang="en-US" dirty="0"/>
              <a:t>Finder” and the Identity Finder logo are trademarks of Identity Finder, LLC.</a:t>
            </a:r>
          </a:p>
          <a:p>
            <a:pPr marL="0" indent="0">
              <a:buNone/>
            </a:pPr>
            <a:endParaRPr lang="en-US" dirty="0" smtClean="0"/>
          </a:p>
          <a:p>
            <a:pPr marL="0" indent="0">
              <a:buNone/>
            </a:pPr>
            <a:r>
              <a:rPr lang="en-US" dirty="0" smtClean="0"/>
              <a:t>This </a:t>
            </a:r>
            <a:r>
              <a:rPr lang="en-US" dirty="0"/>
              <a:t>report, and all associated material (including images and accompanying presentations) are copyrighted by Identity Finder, LLC. Other than Identity Finder trademarks, all material herein is licensed under a Creative Commons Attribution 3.0 </a:t>
            </a:r>
            <a:r>
              <a:rPr lang="en-US" dirty="0" err="1"/>
              <a:t>Unported</a:t>
            </a:r>
            <a:r>
              <a:rPr lang="en-US" dirty="0"/>
              <a:t> License.  Identity Finder trademarks are licensed for attribution purposes only.</a:t>
            </a:r>
          </a:p>
          <a:p>
            <a:pPr marL="0" indent="0">
              <a:buNone/>
            </a:pPr>
            <a:endParaRPr lang="en-US" dirty="0" smtClean="0"/>
          </a:p>
          <a:p>
            <a:pPr marL="0" indent="0">
              <a:buNone/>
            </a:pPr>
            <a:r>
              <a:rPr lang="en-US" dirty="0" smtClean="0"/>
              <a:t>The </a:t>
            </a:r>
            <a:r>
              <a:rPr lang="en-US" dirty="0"/>
              <a:t>purpose of this report is to enrich the public discussion and encourage debate.  The authors hope that academics, technologists, policy makers, the public, and the media will reuse, republish, and remix the contents of this report with attribution to Identity Finder and the Authors.</a:t>
            </a:r>
          </a:p>
          <a:p>
            <a:endParaRPr lang="en-US" dirty="0"/>
          </a:p>
        </p:txBody>
      </p:sp>
      <p:sp>
        <p:nvSpPr>
          <p:cNvPr id="3" name="Title 2"/>
          <p:cNvSpPr>
            <a:spLocks noGrp="1"/>
          </p:cNvSpPr>
          <p:nvPr>
            <p:ph type="title"/>
          </p:nvPr>
        </p:nvSpPr>
        <p:spPr/>
        <p:txBody>
          <a:bodyPr/>
          <a:lstStyle/>
          <a:p>
            <a:r>
              <a:rPr lang="en-US" dirty="0" smtClean="0"/>
              <a:t>Copyright Notice</a:t>
            </a:r>
            <a:endParaRPr lang="en-US" dirty="0"/>
          </a:p>
        </p:txBody>
      </p:sp>
    </p:spTree>
    <p:extLst>
      <p:ext uri="{BB962C8B-B14F-4D97-AF65-F5344CB8AC3E}">
        <p14:creationId xmlns:p14="http://schemas.microsoft.com/office/powerpoint/2010/main" val="4007800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Findings</a:t>
            </a:r>
            <a:endParaRPr lang="en-US" dirty="0"/>
          </a:p>
        </p:txBody>
      </p:sp>
      <p:sp>
        <p:nvSpPr>
          <p:cNvPr id="4" name="Content Placeholder 1"/>
          <p:cNvSpPr>
            <a:spLocks noGrp="1"/>
          </p:cNvSpPr>
          <p:nvPr>
            <p:ph idx="1"/>
          </p:nvPr>
        </p:nvSpPr>
        <p:spPr>
          <a:xfrm>
            <a:off x="685800" y="1066800"/>
            <a:ext cx="7772400" cy="5029200"/>
          </a:xfrm>
        </p:spPr>
        <p:txBody>
          <a:bodyPr>
            <a:noAutofit/>
          </a:bodyPr>
          <a:lstStyle/>
          <a:p>
            <a:pPr marL="0" indent="0">
              <a:buNone/>
            </a:pPr>
            <a:r>
              <a:rPr lang="en-US" sz="2400" dirty="0"/>
              <a:t>If implemented within a proper regulatory framework, an ideal NSTIC Identity Ecosystem could establish</a:t>
            </a:r>
            <a:r>
              <a:rPr lang="en-US" sz="2400" dirty="0" smtClean="0"/>
              <a:t>:</a:t>
            </a:r>
          </a:p>
          <a:p>
            <a:pPr marL="0" indent="0">
              <a:buNone/>
            </a:pPr>
            <a:endParaRPr lang="en-US" sz="2400" dirty="0"/>
          </a:p>
          <a:p>
            <a:pPr lvl="0"/>
            <a:r>
              <a:rPr lang="en-US" sz="2400" dirty="0"/>
              <a:t>High levels of identity assurance online, increasing trust between Users and service providers.</a:t>
            </a:r>
          </a:p>
          <a:p>
            <a:pPr lvl="0"/>
            <a:r>
              <a:rPr lang="en-US" sz="2400" dirty="0"/>
              <a:t>More secure online transactions.</a:t>
            </a:r>
          </a:p>
          <a:p>
            <a:pPr lvl="0"/>
            <a:r>
              <a:rPr lang="en-US" sz="2400" dirty="0"/>
              <a:t>Innovation and new services.</a:t>
            </a:r>
          </a:p>
          <a:p>
            <a:pPr lvl="0"/>
            <a:r>
              <a:rPr lang="en-US" sz="2400" dirty="0"/>
              <a:t>Improved privacy and anonymity.</a:t>
            </a:r>
          </a:p>
          <a:p>
            <a:pPr lvl="0"/>
            <a:r>
              <a:rPr lang="en-US" sz="2400" dirty="0"/>
              <a:t>Increased convenience for Users and savings for service providers.</a:t>
            </a:r>
          </a:p>
        </p:txBody>
      </p:sp>
    </p:spTree>
    <p:extLst>
      <p:ext uri="{BB962C8B-B14F-4D97-AF65-F5344CB8AC3E}">
        <p14:creationId xmlns:p14="http://schemas.microsoft.com/office/powerpoint/2010/main" val="182370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www.identityfinder.com</a:t>
            </a:r>
            <a:endParaRPr lang="en-US" dirty="0"/>
          </a:p>
        </p:txBody>
      </p:sp>
      <p:sp>
        <p:nvSpPr>
          <p:cNvPr id="3" name="Title 2"/>
          <p:cNvSpPr>
            <a:spLocks noGrp="1"/>
          </p:cNvSpPr>
          <p:nvPr>
            <p:ph type="title"/>
          </p:nvPr>
        </p:nvSpPr>
        <p:spPr/>
        <p:txBody>
          <a:bodyPr/>
          <a:lstStyle/>
          <a:p>
            <a:r>
              <a:rPr lang="en-US" dirty="0" smtClean="0"/>
              <a:t>Identity Finder, LLC</a:t>
            </a:r>
            <a:endParaRPr lang="en-US" dirty="0"/>
          </a:p>
        </p:txBody>
      </p:sp>
    </p:spTree>
    <p:extLst>
      <p:ext uri="{BB962C8B-B14F-4D97-AF65-F5344CB8AC3E}">
        <p14:creationId xmlns:p14="http://schemas.microsoft.com/office/powerpoint/2010/main" val="1180001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Findings</a:t>
            </a:r>
            <a:endParaRPr lang="en-US" dirty="0"/>
          </a:p>
        </p:txBody>
      </p:sp>
      <p:sp>
        <p:nvSpPr>
          <p:cNvPr id="4" name="Content Placeholder 1"/>
          <p:cNvSpPr>
            <a:spLocks noGrp="1"/>
          </p:cNvSpPr>
          <p:nvPr>
            <p:ph idx="1"/>
          </p:nvPr>
        </p:nvSpPr>
        <p:spPr>
          <a:xfrm>
            <a:off x="685800" y="1066800"/>
            <a:ext cx="7772400" cy="5029200"/>
          </a:xfrm>
        </p:spPr>
        <p:txBody>
          <a:bodyPr>
            <a:noAutofit/>
          </a:bodyPr>
          <a:lstStyle/>
          <a:p>
            <a:pPr marL="0" indent="0">
              <a:buNone/>
            </a:pPr>
            <a:r>
              <a:rPr lang="en-US" sz="2400" dirty="0"/>
              <a:t>To successfully implement its visions of privacy, security, and secure identities, the NSTIC implementation must call for Federal regulation which will</a:t>
            </a:r>
            <a:r>
              <a:rPr lang="en-US" sz="2400" dirty="0" smtClean="0"/>
              <a:t>:</a:t>
            </a:r>
          </a:p>
          <a:p>
            <a:pPr marL="0" indent="0">
              <a:buNone/>
            </a:pPr>
            <a:endParaRPr lang="en-US" sz="2400" dirty="0"/>
          </a:p>
          <a:p>
            <a:pPr lvl="0"/>
            <a:r>
              <a:rPr lang="en-US" sz="2400" dirty="0"/>
              <a:t>Hold all Identity Ecosystem Participants to legal and technical standards which implement Fair Information Practice Principles (FIPPs) and baseline privacy and security protocols.</a:t>
            </a:r>
          </a:p>
          <a:p>
            <a:pPr lvl="0"/>
            <a:r>
              <a:rPr lang="en-US" sz="2400" dirty="0"/>
              <a:t>Create incentives for businesses to not commoditize human identity</a:t>
            </a:r>
            <a:r>
              <a:rPr lang="en-US" sz="2400" dirty="0" smtClean="0"/>
              <a:t>.</a:t>
            </a:r>
            <a:endParaRPr lang="en-US" sz="2400" dirty="0"/>
          </a:p>
        </p:txBody>
      </p:sp>
    </p:spTree>
    <p:extLst>
      <p:ext uri="{BB962C8B-B14F-4D97-AF65-F5344CB8AC3E}">
        <p14:creationId xmlns:p14="http://schemas.microsoft.com/office/powerpoint/2010/main" val="423143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Findings</a:t>
            </a:r>
            <a:endParaRPr lang="en-US" dirty="0"/>
          </a:p>
        </p:txBody>
      </p:sp>
      <p:sp>
        <p:nvSpPr>
          <p:cNvPr id="4" name="Content Placeholder 1"/>
          <p:cNvSpPr>
            <a:spLocks noGrp="1"/>
          </p:cNvSpPr>
          <p:nvPr>
            <p:ph idx="1"/>
          </p:nvPr>
        </p:nvSpPr>
        <p:spPr>
          <a:xfrm>
            <a:off x="685800" y="1066800"/>
            <a:ext cx="7772400" cy="5029200"/>
          </a:xfrm>
        </p:spPr>
        <p:txBody>
          <a:bodyPr>
            <a:noAutofit/>
          </a:bodyPr>
          <a:lstStyle/>
          <a:p>
            <a:pPr lvl="0"/>
            <a:r>
              <a:rPr lang="en-US" sz="2400" dirty="0"/>
              <a:t>Compensate for an individual’s unequal bargaining power when establishing privacy and data usage policies.</a:t>
            </a:r>
          </a:p>
          <a:p>
            <a:pPr lvl="0"/>
            <a:r>
              <a:rPr lang="en-US" sz="2400" dirty="0"/>
              <a:t>Subject Identity Providers to similar requirements to the Fair Credit Reporting Act.</a:t>
            </a:r>
          </a:p>
          <a:p>
            <a:pPr lvl="0"/>
            <a:r>
              <a:rPr lang="en-US" sz="2400" dirty="0"/>
              <a:t>Train individuals on how to properly safeguard their Identity Medium to avoid identity theft.</a:t>
            </a:r>
          </a:p>
          <a:p>
            <a:pPr lvl="0"/>
            <a:r>
              <a:rPr lang="en-US" sz="2400" dirty="0"/>
              <a:t>Ensure that consumers and advocates have a meaningful voice in the development of NSTIC policy.</a:t>
            </a:r>
          </a:p>
        </p:txBody>
      </p:sp>
    </p:spTree>
    <p:extLst>
      <p:ext uri="{BB962C8B-B14F-4D97-AF65-F5344CB8AC3E}">
        <p14:creationId xmlns:p14="http://schemas.microsoft.com/office/powerpoint/2010/main" val="16766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Findings</a:t>
            </a:r>
            <a:endParaRPr lang="en-US" dirty="0"/>
          </a:p>
        </p:txBody>
      </p:sp>
      <p:sp>
        <p:nvSpPr>
          <p:cNvPr id="4" name="Content Placeholder 1"/>
          <p:cNvSpPr>
            <a:spLocks noGrp="1"/>
          </p:cNvSpPr>
          <p:nvPr>
            <p:ph idx="1"/>
          </p:nvPr>
        </p:nvSpPr>
        <p:spPr>
          <a:xfrm>
            <a:off x="685800" y="1066800"/>
            <a:ext cx="7772400" cy="5029200"/>
          </a:xfrm>
        </p:spPr>
        <p:txBody>
          <a:bodyPr>
            <a:noAutofit/>
          </a:bodyPr>
          <a:lstStyle/>
          <a:p>
            <a:pPr marL="0" indent="0">
              <a:buNone/>
            </a:pPr>
            <a:r>
              <a:rPr lang="en-US" sz="2400" dirty="0"/>
              <a:t>Without regulatory policy, procedural safeguards and mandatory technology standards, NSTIC will fall short of its aspirations and may do more harm than good, creating the following results</a:t>
            </a:r>
            <a:r>
              <a:rPr lang="en-US" sz="2400" dirty="0" smtClean="0"/>
              <a:t>:</a:t>
            </a:r>
          </a:p>
          <a:p>
            <a:pPr marL="0" indent="0">
              <a:buNone/>
            </a:pPr>
            <a:endParaRPr lang="en-US" sz="2400" dirty="0"/>
          </a:p>
          <a:p>
            <a:pPr lvl="0"/>
            <a:r>
              <a:rPr lang="en-US" sz="2400" dirty="0"/>
              <a:t>New ways to covertly collect personal information, and new markets to commoditize Users’ identities.</a:t>
            </a:r>
          </a:p>
          <a:p>
            <a:pPr lvl="0"/>
            <a:r>
              <a:rPr lang="en-US" sz="2400" dirty="0"/>
              <a:t>New, powerful credentials that will subject individuals to new risks of identity theft.</a:t>
            </a:r>
          </a:p>
          <a:p>
            <a:pPr lvl="0"/>
            <a:r>
              <a:rPr lang="en-US" sz="2400" dirty="0"/>
              <a:t>Identity Ecosystem Participants may not need to comply with industry baseline security or privacy protocols</a:t>
            </a:r>
            <a:r>
              <a:rPr lang="en-US" sz="2400" dirty="0" smtClean="0"/>
              <a:t>.</a:t>
            </a:r>
            <a:endParaRPr lang="en-US" sz="2400" dirty="0"/>
          </a:p>
        </p:txBody>
      </p:sp>
    </p:spTree>
    <p:extLst>
      <p:ext uri="{BB962C8B-B14F-4D97-AF65-F5344CB8AC3E}">
        <p14:creationId xmlns:p14="http://schemas.microsoft.com/office/powerpoint/2010/main" val="174923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Findings</a:t>
            </a:r>
            <a:endParaRPr lang="en-US" dirty="0"/>
          </a:p>
        </p:txBody>
      </p:sp>
      <p:sp>
        <p:nvSpPr>
          <p:cNvPr id="4" name="Content Placeholder 1"/>
          <p:cNvSpPr>
            <a:spLocks noGrp="1"/>
          </p:cNvSpPr>
          <p:nvPr>
            <p:ph idx="1"/>
          </p:nvPr>
        </p:nvSpPr>
        <p:spPr>
          <a:xfrm>
            <a:off x="685800" y="1066800"/>
            <a:ext cx="7772400" cy="5029200"/>
          </a:xfrm>
        </p:spPr>
        <p:txBody>
          <a:bodyPr>
            <a:noAutofit/>
          </a:bodyPr>
          <a:lstStyle/>
          <a:p>
            <a:pPr lvl="0"/>
            <a:r>
              <a:rPr lang="en-US" sz="2400" dirty="0" smtClean="0"/>
              <a:t>An </a:t>
            </a:r>
            <a:r>
              <a:rPr lang="en-US" sz="2400" dirty="0"/>
              <a:t>enhanced Identity “Marketplace” which enables Participants to profit from the sale of human identities.</a:t>
            </a:r>
          </a:p>
          <a:p>
            <a:pPr lvl="0"/>
            <a:r>
              <a:rPr lang="en-US" sz="2400" dirty="0"/>
              <a:t>The Identity Ecosystem “Marketplace” would continue to be opaque to users, and may create a false sense of control, privacy, and security among </a:t>
            </a:r>
            <a:r>
              <a:rPr lang="en-US" sz="2400" dirty="0" smtClean="0"/>
              <a:t>Users</a:t>
            </a:r>
          </a:p>
          <a:p>
            <a:pPr lvl="0"/>
            <a:r>
              <a:rPr lang="en-US" sz="2400" dirty="0" smtClean="0"/>
              <a:t>A </a:t>
            </a:r>
            <a:r>
              <a:rPr lang="en-US" sz="2400" dirty="0"/>
              <a:t>User who opts out of the Ecosystem may also inadvertently lose privacy </a:t>
            </a:r>
            <a:r>
              <a:rPr lang="en-US" sz="2400" dirty="0" smtClean="0"/>
              <a:t>protections.</a:t>
            </a:r>
          </a:p>
          <a:p>
            <a:pPr lvl="0"/>
            <a:r>
              <a:rPr lang="en-US" sz="2400" dirty="0" smtClean="0"/>
              <a:t>New</a:t>
            </a:r>
            <a:r>
              <a:rPr lang="en-US" sz="2400" dirty="0"/>
              <a:t>, powerful NSTIC identity credentials will enable the same functionality as an Internet “Power of Attorney,” without the procedural safeguards offline Powers of Attorney provide.</a:t>
            </a:r>
          </a:p>
        </p:txBody>
      </p:sp>
    </p:spTree>
    <p:extLst>
      <p:ext uri="{BB962C8B-B14F-4D97-AF65-F5344CB8AC3E}">
        <p14:creationId xmlns:p14="http://schemas.microsoft.com/office/powerpoint/2010/main" val="184477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Untrusted </a:t>
            </a:r>
            <a:r>
              <a:rPr lang="en-US" dirty="0" err="1" smtClean="0"/>
              <a:t>Identies</a:t>
            </a:r>
            <a:endParaRPr lang="en-US" dirty="0"/>
          </a:p>
        </p:txBody>
      </p:sp>
      <p:sp>
        <p:nvSpPr>
          <p:cNvPr id="5" name="TextBox 4"/>
          <p:cNvSpPr txBox="1"/>
          <p:nvPr/>
        </p:nvSpPr>
        <p:spPr>
          <a:xfrm>
            <a:off x="2419193" y="3138413"/>
            <a:ext cx="1462260" cy="584775"/>
          </a:xfrm>
          <a:prstGeom prst="rect">
            <a:avLst/>
          </a:prstGeom>
          <a:noFill/>
        </p:spPr>
        <p:txBody>
          <a:bodyPr wrap="none" rtlCol="0">
            <a:spAutoFit/>
          </a:bodyPr>
          <a:lstStyle/>
          <a:p>
            <a:pPr algn="ctr"/>
            <a:r>
              <a:rPr lang="en-US" sz="1600" b="1" dirty="0" smtClean="0"/>
              <a:t>Self- Assertion </a:t>
            </a:r>
          </a:p>
          <a:p>
            <a:pPr algn="ctr"/>
            <a:r>
              <a:rPr lang="en-US" sz="1600" b="1" dirty="0" smtClean="0"/>
              <a:t>of Identity</a:t>
            </a:r>
            <a:endParaRPr lang="en-US" sz="1600" b="1" dirty="0"/>
          </a:p>
        </p:txBody>
      </p:sp>
      <p:pic>
        <p:nvPicPr>
          <p:cNvPr id="6" name="Picture 4" descr="C:\Users\Aaron\Documents\My Dropbox\Identity Finder\Marketing\Articles\NSTIC\Images\Relying Party_n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7007" y="3097028"/>
            <a:ext cx="6096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C:\Users\Aaron\Documents\My Dropbox\Identity Finder\Marketing\Articles\NSTIC\Images\Us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9978" y="3125077"/>
            <a:ext cx="368300" cy="5334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878961" y="3693050"/>
            <a:ext cx="527709" cy="307777"/>
          </a:xfrm>
          <a:prstGeom prst="rect">
            <a:avLst/>
          </a:prstGeom>
          <a:noFill/>
        </p:spPr>
        <p:txBody>
          <a:bodyPr wrap="none" rtlCol="0">
            <a:spAutoFit/>
          </a:bodyPr>
          <a:lstStyle/>
          <a:p>
            <a:r>
              <a:rPr lang="en-US" sz="1400" b="1" dirty="0" smtClean="0">
                <a:solidFill>
                  <a:schemeClr val="bg1">
                    <a:lumMod val="50000"/>
                  </a:schemeClr>
                </a:solidFill>
              </a:rPr>
              <a:t>User</a:t>
            </a:r>
            <a:endParaRPr lang="en-US" sz="1400" b="1" dirty="0">
              <a:solidFill>
                <a:schemeClr val="bg1">
                  <a:lumMod val="50000"/>
                </a:schemeClr>
              </a:solidFill>
            </a:endParaRPr>
          </a:p>
        </p:txBody>
      </p:sp>
      <p:sp>
        <p:nvSpPr>
          <p:cNvPr id="9" name="TextBox 8"/>
          <p:cNvSpPr txBox="1"/>
          <p:nvPr/>
        </p:nvSpPr>
        <p:spPr>
          <a:xfrm>
            <a:off x="3855388" y="3635899"/>
            <a:ext cx="818366" cy="523220"/>
          </a:xfrm>
          <a:prstGeom prst="rect">
            <a:avLst/>
          </a:prstGeom>
          <a:noFill/>
        </p:spPr>
        <p:txBody>
          <a:bodyPr wrap="none" rtlCol="0">
            <a:spAutoFit/>
          </a:bodyPr>
          <a:lstStyle/>
          <a:p>
            <a:pPr algn="ctr"/>
            <a:r>
              <a:rPr lang="en-US" sz="1400" b="1" dirty="0" smtClean="0">
                <a:solidFill>
                  <a:schemeClr val="bg1">
                    <a:lumMod val="50000"/>
                  </a:schemeClr>
                </a:solidFill>
              </a:rPr>
              <a:t>Service</a:t>
            </a:r>
          </a:p>
          <a:p>
            <a:pPr algn="ctr"/>
            <a:r>
              <a:rPr lang="en-US" sz="1400" b="1" dirty="0" smtClean="0">
                <a:solidFill>
                  <a:schemeClr val="bg1">
                    <a:lumMod val="50000"/>
                  </a:schemeClr>
                </a:solidFill>
              </a:rPr>
              <a:t>Provider</a:t>
            </a:r>
            <a:endParaRPr lang="en-US" sz="1400" b="1" dirty="0">
              <a:solidFill>
                <a:schemeClr val="bg1">
                  <a:lumMod val="50000"/>
                </a:schemeClr>
              </a:solidFill>
            </a:endParaRPr>
          </a:p>
        </p:txBody>
      </p:sp>
      <p:cxnSp>
        <p:nvCxnSpPr>
          <p:cNvPr id="10" name="Straight Arrow Connector 9"/>
          <p:cNvCxnSpPr/>
          <p:nvPr/>
        </p:nvCxnSpPr>
        <p:spPr>
          <a:xfrm>
            <a:off x="2429717" y="3457503"/>
            <a:ext cx="1409706"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447204" y="3042004"/>
            <a:ext cx="1229504" cy="830997"/>
          </a:xfrm>
          <a:prstGeom prst="rect">
            <a:avLst/>
          </a:prstGeom>
          <a:noFill/>
        </p:spPr>
        <p:txBody>
          <a:bodyPr wrap="none" rtlCol="0">
            <a:spAutoFit/>
          </a:bodyPr>
          <a:lstStyle/>
          <a:p>
            <a:pPr algn="ctr"/>
            <a:r>
              <a:rPr lang="en-US" sz="1600" b="1" dirty="0" smtClean="0"/>
              <a:t>Uncertainty,</a:t>
            </a:r>
          </a:p>
          <a:p>
            <a:pPr algn="ctr"/>
            <a:r>
              <a:rPr lang="en-US" sz="1600" b="1" dirty="0" smtClean="0"/>
              <a:t>Distrust,</a:t>
            </a:r>
          </a:p>
          <a:p>
            <a:pPr algn="ctr"/>
            <a:r>
              <a:rPr lang="en-US" sz="1600" b="1" dirty="0" smtClean="0"/>
              <a:t>Cost</a:t>
            </a:r>
            <a:endParaRPr lang="en-US" sz="1600" b="1" dirty="0"/>
          </a:p>
        </p:txBody>
      </p:sp>
      <p:cxnSp>
        <p:nvCxnSpPr>
          <p:cNvPr id="12" name="Straight Arrow Connector 11"/>
          <p:cNvCxnSpPr/>
          <p:nvPr/>
        </p:nvCxnSpPr>
        <p:spPr>
          <a:xfrm>
            <a:off x="4715692" y="3457503"/>
            <a:ext cx="914390"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1262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Establishing a Trusted Identity</a:t>
            </a:r>
            <a:endParaRPr lang="en-US" dirty="0"/>
          </a:p>
        </p:txBody>
      </p:sp>
      <p:cxnSp>
        <p:nvCxnSpPr>
          <p:cNvPr id="4" name="Straight Arrow Connector 3"/>
          <p:cNvCxnSpPr/>
          <p:nvPr/>
        </p:nvCxnSpPr>
        <p:spPr>
          <a:xfrm>
            <a:off x="4371094" y="2571601"/>
            <a:ext cx="0" cy="1188707"/>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pic>
        <p:nvPicPr>
          <p:cNvPr id="5" name="Picture 4" descr="C:\Users\Aaron\Documents\My Dropbox\Identity Finder\Marketing\Articles\NSTIC\Images\Relying Party_n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7632" y="3857028"/>
            <a:ext cx="6096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7" descr="C:\Users\Aaron\Documents\My Dropbox\Identity Finder\Marketing\Articles\NSTIC\Images\IdentityProvider_m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6597" y="1565772"/>
            <a:ext cx="457200" cy="50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986014" y="4395899"/>
            <a:ext cx="818366" cy="523220"/>
          </a:xfrm>
          <a:prstGeom prst="rect">
            <a:avLst/>
          </a:prstGeom>
          <a:noFill/>
        </p:spPr>
        <p:txBody>
          <a:bodyPr wrap="none" rtlCol="0">
            <a:spAutoFit/>
          </a:bodyPr>
          <a:lstStyle/>
          <a:p>
            <a:pPr algn="ctr"/>
            <a:r>
              <a:rPr lang="en-US" sz="1400" b="1" dirty="0" smtClean="0">
                <a:solidFill>
                  <a:schemeClr val="bg1">
                    <a:lumMod val="50000"/>
                  </a:schemeClr>
                </a:solidFill>
              </a:rPr>
              <a:t>Service</a:t>
            </a:r>
          </a:p>
          <a:p>
            <a:pPr algn="ctr"/>
            <a:r>
              <a:rPr lang="en-US" sz="1400" b="1" dirty="0" smtClean="0">
                <a:solidFill>
                  <a:schemeClr val="bg1">
                    <a:lumMod val="50000"/>
                  </a:schemeClr>
                </a:solidFill>
              </a:rPr>
              <a:t>Provider</a:t>
            </a:r>
            <a:endParaRPr lang="en-US" sz="1400" b="1" dirty="0">
              <a:solidFill>
                <a:schemeClr val="bg1">
                  <a:lumMod val="50000"/>
                </a:schemeClr>
              </a:solidFill>
            </a:endParaRPr>
          </a:p>
        </p:txBody>
      </p:sp>
      <p:sp>
        <p:nvSpPr>
          <p:cNvPr id="8" name="TextBox 7"/>
          <p:cNvSpPr txBox="1"/>
          <p:nvPr/>
        </p:nvSpPr>
        <p:spPr>
          <a:xfrm>
            <a:off x="3892945" y="2051194"/>
            <a:ext cx="1004507" cy="523220"/>
          </a:xfrm>
          <a:prstGeom prst="rect">
            <a:avLst/>
          </a:prstGeom>
          <a:noFill/>
        </p:spPr>
        <p:txBody>
          <a:bodyPr wrap="none" rtlCol="0">
            <a:spAutoFit/>
          </a:bodyPr>
          <a:lstStyle/>
          <a:p>
            <a:pPr algn="ctr"/>
            <a:r>
              <a:rPr lang="en-US" sz="1400" b="1" dirty="0" smtClean="0">
                <a:solidFill>
                  <a:schemeClr val="bg1">
                    <a:lumMod val="50000"/>
                  </a:schemeClr>
                </a:solidFill>
              </a:rPr>
              <a:t>Trusted</a:t>
            </a:r>
          </a:p>
          <a:p>
            <a:pPr algn="ctr"/>
            <a:r>
              <a:rPr lang="en-US" sz="1400" b="1" dirty="0" smtClean="0">
                <a:solidFill>
                  <a:schemeClr val="bg1">
                    <a:lumMod val="50000"/>
                  </a:schemeClr>
                </a:solidFill>
              </a:rPr>
              <a:t>Third Party</a:t>
            </a:r>
            <a:endParaRPr lang="en-US" sz="1400" b="1" dirty="0">
              <a:solidFill>
                <a:schemeClr val="bg1">
                  <a:lumMod val="50000"/>
                </a:schemeClr>
              </a:solidFill>
            </a:endParaRPr>
          </a:p>
        </p:txBody>
      </p:sp>
      <p:sp>
        <p:nvSpPr>
          <p:cNvPr id="9" name="TextBox 8"/>
          <p:cNvSpPr txBox="1"/>
          <p:nvPr/>
        </p:nvSpPr>
        <p:spPr>
          <a:xfrm>
            <a:off x="3678055" y="2809777"/>
            <a:ext cx="1386085" cy="584775"/>
          </a:xfrm>
          <a:prstGeom prst="rect">
            <a:avLst/>
          </a:prstGeom>
          <a:solidFill>
            <a:schemeClr val="bg1"/>
          </a:solidFill>
        </p:spPr>
        <p:txBody>
          <a:bodyPr wrap="none" rtlCol="0">
            <a:spAutoFit/>
          </a:bodyPr>
          <a:lstStyle/>
          <a:p>
            <a:pPr algn="ctr"/>
            <a:r>
              <a:rPr lang="en-US" sz="1600" b="1" dirty="0" smtClean="0"/>
              <a:t>Verification of</a:t>
            </a:r>
          </a:p>
          <a:p>
            <a:pPr algn="ctr"/>
            <a:r>
              <a:rPr lang="en-US" sz="1600" b="1" dirty="0" smtClean="0"/>
              <a:t>Identity</a:t>
            </a:r>
            <a:endParaRPr lang="en-US" sz="1600" b="1" dirty="0"/>
          </a:p>
        </p:txBody>
      </p:sp>
      <p:sp>
        <p:nvSpPr>
          <p:cNvPr id="10" name="TextBox 9"/>
          <p:cNvSpPr txBox="1"/>
          <p:nvPr/>
        </p:nvSpPr>
        <p:spPr>
          <a:xfrm>
            <a:off x="2549818" y="3925115"/>
            <a:ext cx="1462260" cy="584775"/>
          </a:xfrm>
          <a:prstGeom prst="rect">
            <a:avLst/>
          </a:prstGeom>
          <a:noFill/>
        </p:spPr>
        <p:txBody>
          <a:bodyPr wrap="none" rtlCol="0">
            <a:spAutoFit/>
          </a:bodyPr>
          <a:lstStyle/>
          <a:p>
            <a:pPr algn="ctr"/>
            <a:r>
              <a:rPr lang="en-US" sz="1600" b="1" dirty="0" smtClean="0"/>
              <a:t>Self- Assertion </a:t>
            </a:r>
          </a:p>
          <a:p>
            <a:pPr algn="ctr"/>
            <a:r>
              <a:rPr lang="en-US" sz="1600" b="1" dirty="0" smtClean="0"/>
              <a:t>of Identity</a:t>
            </a:r>
            <a:endParaRPr lang="en-US" sz="1600" b="1" dirty="0"/>
          </a:p>
        </p:txBody>
      </p:sp>
      <p:pic>
        <p:nvPicPr>
          <p:cNvPr id="11" name="Picture 5" descr="C:\Users\Aaron\Documents\My Dropbox\Identity Finder\Marketing\Articles\NSTIC\Images\User.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0603" y="3885077"/>
            <a:ext cx="368300" cy="5334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2009586" y="4453050"/>
            <a:ext cx="527709" cy="307777"/>
          </a:xfrm>
          <a:prstGeom prst="rect">
            <a:avLst/>
          </a:prstGeom>
          <a:noFill/>
        </p:spPr>
        <p:txBody>
          <a:bodyPr wrap="none" rtlCol="0">
            <a:spAutoFit/>
          </a:bodyPr>
          <a:lstStyle/>
          <a:p>
            <a:r>
              <a:rPr lang="en-US" sz="1400" b="1" dirty="0" smtClean="0">
                <a:solidFill>
                  <a:schemeClr val="bg1">
                    <a:lumMod val="50000"/>
                  </a:schemeClr>
                </a:solidFill>
              </a:rPr>
              <a:t>User</a:t>
            </a:r>
            <a:endParaRPr lang="en-US" sz="1400" b="1" dirty="0">
              <a:solidFill>
                <a:schemeClr val="bg1">
                  <a:lumMod val="50000"/>
                </a:schemeClr>
              </a:solidFill>
            </a:endParaRPr>
          </a:p>
        </p:txBody>
      </p:sp>
      <p:cxnSp>
        <p:nvCxnSpPr>
          <p:cNvPr id="13" name="Straight Arrow Connector 12"/>
          <p:cNvCxnSpPr/>
          <p:nvPr/>
        </p:nvCxnSpPr>
        <p:spPr>
          <a:xfrm>
            <a:off x="2560342" y="4217503"/>
            <a:ext cx="1409706"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640292" y="3802004"/>
            <a:ext cx="1006687" cy="830997"/>
          </a:xfrm>
          <a:prstGeom prst="rect">
            <a:avLst/>
          </a:prstGeom>
          <a:noFill/>
        </p:spPr>
        <p:txBody>
          <a:bodyPr wrap="none" rtlCol="0">
            <a:spAutoFit/>
          </a:bodyPr>
          <a:lstStyle/>
          <a:p>
            <a:pPr algn="ctr"/>
            <a:r>
              <a:rPr lang="en-US" sz="1600" b="1" dirty="0" smtClean="0"/>
              <a:t>Certainty,</a:t>
            </a:r>
          </a:p>
          <a:p>
            <a:pPr algn="ctr"/>
            <a:r>
              <a:rPr lang="en-US" sz="1600" b="1" dirty="0" smtClean="0"/>
              <a:t>Trust,</a:t>
            </a:r>
          </a:p>
          <a:p>
            <a:pPr algn="ctr"/>
            <a:r>
              <a:rPr lang="en-US" sz="1600" b="1" dirty="0" smtClean="0"/>
              <a:t>Savings</a:t>
            </a:r>
            <a:endParaRPr lang="en-US" sz="1600" b="1" dirty="0"/>
          </a:p>
        </p:txBody>
      </p:sp>
      <p:cxnSp>
        <p:nvCxnSpPr>
          <p:cNvPr id="15" name="Straight Arrow Connector 14"/>
          <p:cNvCxnSpPr/>
          <p:nvPr/>
        </p:nvCxnSpPr>
        <p:spPr>
          <a:xfrm>
            <a:off x="4846317" y="4217503"/>
            <a:ext cx="914390" cy="0"/>
          </a:xfrm>
          <a:prstGeom prst="straightConnector1">
            <a:avLst/>
          </a:prstGeom>
          <a:ln w="9525">
            <a:solidFill>
              <a:schemeClr val="tx1">
                <a:lumMod val="50000"/>
                <a:lumOff val="50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4845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Custom 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84C8E"/>
      </a:hlink>
      <a:folHlink>
        <a:srgbClr val="084C8E"/>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22803</TotalTime>
  <Words>4587</Words>
  <Application>Microsoft Office PowerPoint</Application>
  <PresentationFormat>On-screen Show (4:3)</PresentationFormat>
  <Paragraphs>402</Paragraphs>
  <Slides>30</Slides>
  <Notes>18</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Blank Presentation</vt:lpstr>
      <vt:lpstr>NSTIC’s Effects on Privacy The Need to Balance Identity and Privacy-Protection with Market Forces in the National Strategy for Trusted Identities in Cyberspace  Supplement Presented by Aaron Titus, Esq. Chief Privacy Officer </vt:lpstr>
      <vt:lpstr>Introduction</vt:lpstr>
      <vt:lpstr>Findings</vt:lpstr>
      <vt:lpstr>Findings</vt:lpstr>
      <vt:lpstr>Findings</vt:lpstr>
      <vt:lpstr>Findings</vt:lpstr>
      <vt:lpstr>Findings</vt:lpstr>
      <vt:lpstr>Untrusted Identies</vt:lpstr>
      <vt:lpstr>Establishing a Trusted Identity</vt:lpstr>
      <vt:lpstr>Privacy Practices Over Time</vt:lpstr>
      <vt:lpstr>Possible NSTIC Effects on Privacy</vt:lpstr>
      <vt:lpstr>Identity Ecosystem Core Concepts</vt:lpstr>
      <vt:lpstr>Current Typical Transaction</vt:lpstr>
      <vt:lpstr>Current Typical Transaction</vt:lpstr>
      <vt:lpstr>Ideal Federated Identity Trans.</vt:lpstr>
      <vt:lpstr>Ideal Federated Identity Trans.</vt:lpstr>
      <vt:lpstr>Likely Federated Identity Trans.</vt:lpstr>
      <vt:lpstr>Technology Enables Markets, Policy</vt:lpstr>
      <vt:lpstr>Ideal Interactions</vt:lpstr>
      <vt:lpstr>Faulty Interaction</vt:lpstr>
      <vt:lpstr>Sharing/Hoarding Profit/Privacy</vt:lpstr>
      <vt:lpstr>NSTIC Should Balance the Market</vt:lpstr>
      <vt:lpstr>NSTIC Policy Lacks Force</vt:lpstr>
      <vt:lpstr>NSTIC Policy Vulnerabilities</vt:lpstr>
      <vt:lpstr>NSTIC Policy Vulnerabilities</vt:lpstr>
      <vt:lpstr>Ending the IdP Relationship</vt:lpstr>
      <vt:lpstr>NSTIC Policy Vulnerabilities</vt:lpstr>
      <vt:lpstr>NSTIC is Not a National ID</vt:lpstr>
      <vt:lpstr>Copyright Notice</vt:lpstr>
      <vt:lpstr>Identity Finder, LLC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Todd Feinman</dc:creator>
  <cp:lastModifiedBy>Todd Feinman</cp:lastModifiedBy>
  <cp:revision>612</cp:revision>
  <dcterms:created xsi:type="dcterms:W3CDTF">2007-11-04T19:20:37Z</dcterms:created>
  <dcterms:modified xsi:type="dcterms:W3CDTF">2011-04-19T17:24:24Z</dcterms:modified>
</cp:coreProperties>
</file>